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7" r:id="rId2"/>
    <p:sldId id="257" r:id="rId3"/>
    <p:sldId id="258" r:id="rId4"/>
    <p:sldId id="259" r:id="rId5"/>
    <p:sldId id="260" r:id="rId6"/>
    <p:sldId id="261" r:id="rId7"/>
    <p:sldId id="262" r:id="rId8"/>
    <p:sldId id="263" r:id="rId9"/>
    <p:sldId id="264" r:id="rId10"/>
    <p:sldId id="265" r:id="rId11"/>
    <p:sldId id="268" r:id="rId12"/>
    <p:sldId id="269" r:id="rId13"/>
  </p:sldIdLst>
  <p:sldSz cx="14630400" cy="8229600"/>
  <p:notesSz cx="8229600" cy="14630400"/>
  <p:embeddedFontLst>
    <p:embeddedFont>
      <p:font typeface="Century" panose="02040604050505020304" pitchFamily="18" charset="0"/>
      <p:regular r:id="rId15"/>
    </p:embeddedFont>
    <p:embeddedFont>
      <p:font typeface="Montserrat Medium" panose="00000600000000000000"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4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5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048733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044590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47306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3083838"/>
            <a:ext cx="6646307"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Century" panose="02040604050505020304" pitchFamily="18" charset="0"/>
                <a:ea typeface="Brygada 1918 Bold" pitchFamily="34" charset="-122"/>
                <a:cs typeface="Brygada 1918 Bold" pitchFamily="34" charset="-120"/>
              </a:rPr>
              <a:t>BikeStores SQL Analysis</a:t>
            </a:r>
            <a:endParaRPr lang="en-US" sz="4450" dirty="0">
              <a:latin typeface="Century" panose="02040604050505020304" pitchFamily="18" charset="0"/>
            </a:endParaRPr>
          </a:p>
        </p:txBody>
      </p:sp>
      <p:sp>
        <p:nvSpPr>
          <p:cNvPr id="4" name="Text 1"/>
          <p:cNvSpPr/>
          <p:nvPr/>
        </p:nvSpPr>
        <p:spPr>
          <a:xfrm>
            <a:off x="6235660" y="4118491"/>
            <a:ext cx="7645479"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 comprehensive data analysis project examining retail performance, customer behavior, and operational efficiency through advanced SQL techniques.</a:t>
            </a:r>
            <a:endParaRPr lang="en-US" sz="1650" dirty="0"/>
          </a:p>
        </p:txBody>
      </p:sp>
    </p:spTree>
    <p:extLst>
      <p:ext uri="{BB962C8B-B14F-4D97-AF65-F5344CB8AC3E}">
        <p14:creationId xmlns:p14="http://schemas.microsoft.com/office/powerpoint/2010/main" val="1913065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865108"/>
            <a:ext cx="4334232" cy="499586"/>
          </a:xfrm>
          <a:prstGeom prst="rect">
            <a:avLst/>
          </a:prstGeom>
          <a:noFill/>
          <a:ln/>
        </p:spPr>
        <p:txBody>
          <a:bodyPr wrap="none" lIns="0" tIns="0" rIns="0" bIns="0" rtlCol="0" anchor="t"/>
          <a:lstStyle/>
          <a:p>
            <a:pPr marL="0" indent="0" algn="l">
              <a:lnSpc>
                <a:spcPts val="3900"/>
              </a:lnSpc>
              <a:buNone/>
            </a:pPr>
            <a:r>
              <a:rPr lang="en-US" sz="3100" b="1" dirty="0">
                <a:solidFill>
                  <a:srgbClr val="FFB393"/>
                </a:solidFill>
                <a:latin typeface="Century" panose="02040604050505020304" pitchFamily="18" charset="0"/>
                <a:ea typeface="Brygada 1918 Bold" pitchFamily="34" charset="-122"/>
                <a:cs typeface="Brygada 1918 Bold" pitchFamily="34" charset="-120"/>
              </a:rPr>
              <a:t>Key Insights Summary</a:t>
            </a:r>
            <a:endParaRPr lang="en-US" sz="3100" dirty="0">
              <a:latin typeface="Century" panose="02040604050505020304" pitchFamily="18" charset="0"/>
            </a:endParaRPr>
          </a:p>
        </p:txBody>
      </p:sp>
      <p:sp>
        <p:nvSpPr>
          <p:cNvPr id="4" name="Shape 1"/>
          <p:cNvSpPr/>
          <p:nvPr/>
        </p:nvSpPr>
        <p:spPr>
          <a:xfrm>
            <a:off x="6235660" y="1589484"/>
            <a:ext cx="3747849" cy="2932509"/>
          </a:xfrm>
          <a:prstGeom prst="roundRect">
            <a:avLst>
              <a:gd name="adj" fmla="val 2495"/>
            </a:avLst>
          </a:prstGeom>
          <a:solidFill>
            <a:srgbClr val="5C2438"/>
          </a:solidFill>
          <a:ln w="15240">
            <a:solidFill>
              <a:srgbClr val="FFB393"/>
            </a:solidFill>
            <a:prstDash val="solid"/>
          </a:ln>
        </p:spPr>
      </p:sp>
      <p:sp>
        <p:nvSpPr>
          <p:cNvPr id="5" name="Shape 2"/>
          <p:cNvSpPr/>
          <p:nvPr/>
        </p:nvSpPr>
        <p:spPr>
          <a:xfrm>
            <a:off x="6220420" y="1589484"/>
            <a:ext cx="60960" cy="2932509"/>
          </a:xfrm>
          <a:prstGeom prst="roundRect">
            <a:avLst>
              <a:gd name="adj" fmla="val 36878"/>
            </a:avLst>
          </a:prstGeom>
          <a:solidFill>
            <a:srgbClr val="FFB393"/>
          </a:solidFill>
          <a:ln/>
        </p:spPr>
      </p:sp>
      <p:sp>
        <p:nvSpPr>
          <p:cNvPr id="6" name="Text 3"/>
          <p:cNvSpPr/>
          <p:nvPr/>
        </p:nvSpPr>
        <p:spPr>
          <a:xfrm>
            <a:off x="6446401" y="1754505"/>
            <a:ext cx="2071688" cy="249674"/>
          </a:xfrm>
          <a:prstGeom prst="rect">
            <a:avLst/>
          </a:prstGeom>
          <a:noFill/>
          <a:ln/>
        </p:spPr>
        <p:txBody>
          <a:bodyPr wrap="none" lIns="0" tIns="0" rIns="0" bIns="0" rtlCol="0" anchor="t"/>
          <a:lstStyle/>
          <a:p>
            <a:pPr marL="0" indent="0" algn="l">
              <a:lnSpc>
                <a:spcPts val="1950"/>
              </a:lnSpc>
              <a:buNone/>
            </a:pPr>
            <a:r>
              <a:rPr lang="en-US" sz="1550" b="1" dirty="0">
                <a:solidFill>
                  <a:srgbClr val="F4CAB8"/>
                </a:solidFill>
                <a:latin typeface="Brygada 1918 Bold" pitchFamily="34" charset="0"/>
                <a:ea typeface="Brygada 1918 Bold" pitchFamily="34" charset="-122"/>
                <a:cs typeface="Brygada 1918 Bold" pitchFamily="34" charset="-120"/>
              </a:rPr>
              <a:t>Product Performance</a:t>
            </a:r>
            <a:endParaRPr lang="en-US" sz="1550" dirty="0"/>
          </a:p>
        </p:txBody>
      </p:sp>
      <p:sp>
        <p:nvSpPr>
          <p:cNvPr id="7" name="Text 4"/>
          <p:cNvSpPr/>
          <p:nvPr/>
        </p:nvSpPr>
        <p:spPr>
          <a:xfrm>
            <a:off x="6446401" y="2094071"/>
            <a:ext cx="3372088" cy="719376"/>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4CAB8"/>
                </a:solidFill>
                <a:latin typeface="Montserrat Medium" pitchFamily="34" charset="0"/>
                <a:ea typeface="Montserrat Medium" pitchFamily="34" charset="-122"/>
                <a:cs typeface="Montserrat Medium" pitchFamily="34" charset="-120"/>
              </a:rPr>
              <a:t>Trek dominates</a:t>
            </a:r>
            <a:r>
              <a:rPr lang="en-US" sz="1150" dirty="0">
                <a:solidFill>
                  <a:srgbClr val="F4CAB8"/>
                </a:solidFill>
                <a:latin typeface="Montserrat Medium" pitchFamily="34" charset="0"/>
                <a:ea typeface="Montserrat Medium" pitchFamily="34" charset="-122"/>
                <a:cs typeface="Montserrat Medium" pitchFamily="34" charset="-120"/>
              </a:rPr>
              <a:t> premium segments with models like Domane SLR 9 Disc generating $172K+ in sales</a:t>
            </a:r>
            <a:endParaRPr lang="en-US" sz="1150" dirty="0"/>
          </a:p>
        </p:txBody>
      </p:sp>
      <p:sp>
        <p:nvSpPr>
          <p:cNvPr id="8" name="Text 5"/>
          <p:cNvSpPr/>
          <p:nvPr/>
        </p:nvSpPr>
        <p:spPr>
          <a:xfrm>
            <a:off x="6446401" y="2865834"/>
            <a:ext cx="3372088" cy="719376"/>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4CAB8"/>
                </a:solidFill>
                <a:latin typeface="Montserrat Medium" pitchFamily="34" charset="0"/>
                <a:ea typeface="Montserrat Medium" pitchFamily="34" charset="-122"/>
                <a:cs typeface="Montserrat Medium" pitchFamily="34" charset="-120"/>
              </a:rPr>
              <a:t>Electra Townie leads in volume with 305 units sold, indicating strong casual market demand</a:t>
            </a:r>
            <a:endParaRPr lang="en-US" sz="1150" dirty="0"/>
          </a:p>
        </p:txBody>
      </p:sp>
      <p:sp>
        <p:nvSpPr>
          <p:cNvPr id="9" name="Text 6"/>
          <p:cNvSpPr/>
          <p:nvPr/>
        </p:nvSpPr>
        <p:spPr>
          <a:xfrm>
            <a:off x="6446401" y="3637598"/>
            <a:ext cx="3372088" cy="719376"/>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4CAB8"/>
                </a:solidFill>
                <a:latin typeface="Montserrat Medium" pitchFamily="34" charset="0"/>
                <a:ea typeface="Montserrat Medium" pitchFamily="34" charset="-122"/>
                <a:cs typeface="Montserrat Medium" pitchFamily="34" charset="-120"/>
              </a:rPr>
              <a:t>Certain categories show minimal activity, suggesting potential discontinuation or promotional needs</a:t>
            </a:r>
            <a:endParaRPr lang="en-US" sz="1150" dirty="0"/>
          </a:p>
        </p:txBody>
      </p:sp>
      <p:sp>
        <p:nvSpPr>
          <p:cNvPr id="10" name="Shape 7"/>
          <p:cNvSpPr/>
          <p:nvPr/>
        </p:nvSpPr>
        <p:spPr>
          <a:xfrm>
            <a:off x="10133290" y="1589484"/>
            <a:ext cx="3747849" cy="2932509"/>
          </a:xfrm>
          <a:prstGeom prst="roundRect">
            <a:avLst>
              <a:gd name="adj" fmla="val 2495"/>
            </a:avLst>
          </a:prstGeom>
          <a:solidFill>
            <a:srgbClr val="5C2438"/>
          </a:solidFill>
          <a:ln w="15240">
            <a:solidFill>
              <a:srgbClr val="FFB393"/>
            </a:solidFill>
            <a:prstDash val="solid"/>
          </a:ln>
        </p:spPr>
      </p:sp>
      <p:sp>
        <p:nvSpPr>
          <p:cNvPr id="11" name="Shape 8"/>
          <p:cNvSpPr/>
          <p:nvPr/>
        </p:nvSpPr>
        <p:spPr>
          <a:xfrm>
            <a:off x="10118050" y="1589484"/>
            <a:ext cx="60960" cy="2932509"/>
          </a:xfrm>
          <a:prstGeom prst="roundRect">
            <a:avLst>
              <a:gd name="adj" fmla="val 36878"/>
            </a:avLst>
          </a:prstGeom>
          <a:solidFill>
            <a:srgbClr val="FFB393"/>
          </a:solidFill>
          <a:ln/>
        </p:spPr>
      </p:sp>
      <p:sp>
        <p:nvSpPr>
          <p:cNvPr id="12" name="Text 9"/>
          <p:cNvSpPr/>
          <p:nvPr/>
        </p:nvSpPr>
        <p:spPr>
          <a:xfrm>
            <a:off x="10344031" y="1754505"/>
            <a:ext cx="1998226" cy="249674"/>
          </a:xfrm>
          <a:prstGeom prst="rect">
            <a:avLst/>
          </a:prstGeom>
          <a:noFill/>
          <a:ln/>
        </p:spPr>
        <p:txBody>
          <a:bodyPr wrap="none" lIns="0" tIns="0" rIns="0" bIns="0" rtlCol="0" anchor="t"/>
          <a:lstStyle/>
          <a:p>
            <a:pPr marL="0" indent="0" algn="l">
              <a:lnSpc>
                <a:spcPts val="1950"/>
              </a:lnSpc>
              <a:buNone/>
            </a:pPr>
            <a:r>
              <a:rPr lang="en-US" sz="1550" b="1" dirty="0">
                <a:solidFill>
                  <a:srgbClr val="F4CAB8"/>
                </a:solidFill>
                <a:latin typeface="Brygada 1918 Bold" pitchFamily="34" charset="0"/>
                <a:ea typeface="Brygada 1918 Bold" pitchFamily="34" charset="-122"/>
                <a:cs typeface="Brygada 1918 Bold" pitchFamily="34" charset="-120"/>
              </a:rPr>
              <a:t>Customer Behavior</a:t>
            </a:r>
            <a:endParaRPr lang="en-US" sz="1550" dirty="0"/>
          </a:p>
        </p:txBody>
      </p:sp>
      <p:sp>
        <p:nvSpPr>
          <p:cNvPr id="13" name="Text 10"/>
          <p:cNvSpPr/>
          <p:nvPr/>
        </p:nvSpPr>
        <p:spPr>
          <a:xfrm>
            <a:off x="10344031" y="2094071"/>
            <a:ext cx="3372088" cy="719376"/>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4CAB8"/>
                </a:solidFill>
                <a:latin typeface="Montserrat Medium" pitchFamily="34" charset="0"/>
                <a:ea typeface="Montserrat Medium" pitchFamily="34" charset="-122"/>
                <a:cs typeface="Montserrat Medium" pitchFamily="34" charset="-120"/>
              </a:rPr>
              <a:t>Revenue concentration:</a:t>
            </a:r>
            <a:r>
              <a:rPr lang="en-US" sz="1150" dirty="0">
                <a:solidFill>
                  <a:srgbClr val="F4CAB8"/>
                </a:solidFill>
                <a:latin typeface="Montserrat Medium" pitchFamily="34" charset="0"/>
                <a:ea typeface="Montserrat Medium" pitchFamily="34" charset="-122"/>
                <a:cs typeface="Montserrat Medium" pitchFamily="34" charset="-120"/>
              </a:rPr>
              <a:t> Small customer subset drives disproportionate sales value</a:t>
            </a:r>
            <a:endParaRPr lang="en-US" sz="1150" dirty="0"/>
          </a:p>
        </p:txBody>
      </p:sp>
      <p:sp>
        <p:nvSpPr>
          <p:cNvPr id="14" name="Text 11"/>
          <p:cNvSpPr/>
          <p:nvPr/>
        </p:nvSpPr>
        <p:spPr>
          <a:xfrm>
            <a:off x="10344031" y="2865834"/>
            <a:ext cx="3372088" cy="719376"/>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4CAB8"/>
                </a:solidFill>
                <a:latin typeface="Montserrat Medium" pitchFamily="34" charset="0"/>
                <a:ea typeface="Montserrat Medium" pitchFamily="34" charset="-122"/>
                <a:cs typeface="Montserrat Medium" pitchFamily="34" charset="-120"/>
              </a:rPr>
              <a:t>Only 2 customers purchase across all categories—untapped cross-selling opportunity</a:t>
            </a:r>
            <a:endParaRPr lang="en-US" sz="1150" dirty="0"/>
          </a:p>
        </p:txBody>
      </p:sp>
      <p:sp>
        <p:nvSpPr>
          <p:cNvPr id="15" name="Text 12"/>
          <p:cNvSpPr/>
          <p:nvPr/>
        </p:nvSpPr>
        <p:spPr>
          <a:xfrm>
            <a:off x="10344031" y="3637598"/>
            <a:ext cx="3372088" cy="719376"/>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4CAB8"/>
                </a:solidFill>
                <a:latin typeface="Montserrat Medium" pitchFamily="34" charset="0"/>
                <a:ea typeface="Montserrat Medium" pitchFamily="34" charset="-122"/>
                <a:cs typeface="Montserrat Medium" pitchFamily="34" charset="-120"/>
              </a:rPr>
              <a:t>Customer segmentation reveals need for targeted retention and upselling strategies</a:t>
            </a:r>
            <a:endParaRPr lang="en-US" sz="1150" dirty="0"/>
          </a:p>
        </p:txBody>
      </p:sp>
      <p:sp>
        <p:nvSpPr>
          <p:cNvPr id="16" name="Shape 13"/>
          <p:cNvSpPr/>
          <p:nvPr/>
        </p:nvSpPr>
        <p:spPr>
          <a:xfrm>
            <a:off x="6235660" y="4671774"/>
            <a:ext cx="3747849" cy="2692718"/>
          </a:xfrm>
          <a:prstGeom prst="roundRect">
            <a:avLst>
              <a:gd name="adj" fmla="val 2717"/>
            </a:avLst>
          </a:prstGeom>
          <a:solidFill>
            <a:srgbClr val="5C2438"/>
          </a:solidFill>
          <a:ln w="15240">
            <a:solidFill>
              <a:srgbClr val="FFB393"/>
            </a:solidFill>
            <a:prstDash val="solid"/>
          </a:ln>
        </p:spPr>
      </p:sp>
      <p:sp>
        <p:nvSpPr>
          <p:cNvPr id="17" name="Shape 14"/>
          <p:cNvSpPr/>
          <p:nvPr/>
        </p:nvSpPr>
        <p:spPr>
          <a:xfrm>
            <a:off x="6220420" y="4671774"/>
            <a:ext cx="60960" cy="2692718"/>
          </a:xfrm>
          <a:prstGeom prst="roundRect">
            <a:avLst>
              <a:gd name="adj" fmla="val 36878"/>
            </a:avLst>
          </a:prstGeom>
          <a:solidFill>
            <a:srgbClr val="FFB393"/>
          </a:solidFill>
          <a:ln/>
        </p:spPr>
      </p:sp>
      <p:sp>
        <p:nvSpPr>
          <p:cNvPr id="18" name="Text 15"/>
          <p:cNvSpPr/>
          <p:nvPr/>
        </p:nvSpPr>
        <p:spPr>
          <a:xfrm>
            <a:off x="6446401" y="4836795"/>
            <a:ext cx="2039898" cy="249674"/>
          </a:xfrm>
          <a:prstGeom prst="rect">
            <a:avLst/>
          </a:prstGeom>
          <a:noFill/>
          <a:ln/>
        </p:spPr>
        <p:txBody>
          <a:bodyPr wrap="none" lIns="0" tIns="0" rIns="0" bIns="0" rtlCol="0" anchor="t"/>
          <a:lstStyle/>
          <a:p>
            <a:pPr marL="0" indent="0" algn="l">
              <a:lnSpc>
                <a:spcPts val="1950"/>
              </a:lnSpc>
              <a:buNone/>
            </a:pPr>
            <a:r>
              <a:rPr lang="en-US" sz="1550" b="1" dirty="0">
                <a:solidFill>
                  <a:srgbClr val="F4CAB8"/>
                </a:solidFill>
                <a:latin typeface="Brygada 1918 Bold" pitchFamily="34" charset="0"/>
                <a:ea typeface="Brygada 1918 Bold" pitchFamily="34" charset="-122"/>
                <a:cs typeface="Brygada 1918 Bold" pitchFamily="34" charset="-120"/>
              </a:rPr>
              <a:t>Operational Findings</a:t>
            </a:r>
            <a:endParaRPr lang="en-US" sz="1550" dirty="0"/>
          </a:p>
        </p:txBody>
      </p:sp>
      <p:sp>
        <p:nvSpPr>
          <p:cNvPr id="19" name="Text 16"/>
          <p:cNvSpPr/>
          <p:nvPr/>
        </p:nvSpPr>
        <p:spPr>
          <a:xfrm>
            <a:off x="6446401" y="5176361"/>
            <a:ext cx="3372088" cy="479584"/>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4CAB8"/>
                </a:solidFill>
                <a:latin typeface="Montserrat Medium" pitchFamily="34" charset="0"/>
                <a:ea typeface="Montserrat Medium" pitchFamily="34" charset="-122"/>
                <a:cs typeface="Montserrat Medium" pitchFamily="34" charset="-120"/>
              </a:rPr>
              <a:t>Baldwin Bikes</a:t>
            </a:r>
            <a:r>
              <a:rPr lang="en-US" sz="1150" dirty="0">
                <a:solidFill>
                  <a:srgbClr val="F4CAB8"/>
                </a:solidFill>
                <a:latin typeface="Montserrat Medium" pitchFamily="34" charset="0"/>
                <a:ea typeface="Montserrat Medium" pitchFamily="34" charset="-122"/>
                <a:cs typeface="Montserrat Medium" pitchFamily="34" charset="-120"/>
              </a:rPr>
              <a:t> leads with 5,613 units sold across locations</a:t>
            </a:r>
            <a:endParaRPr lang="en-US" sz="1150" dirty="0"/>
          </a:p>
        </p:txBody>
      </p:sp>
      <p:sp>
        <p:nvSpPr>
          <p:cNvPr id="20" name="Text 17"/>
          <p:cNvSpPr/>
          <p:nvPr/>
        </p:nvSpPr>
        <p:spPr>
          <a:xfrm>
            <a:off x="6446401" y="5708333"/>
            <a:ext cx="3372088" cy="719376"/>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4CAB8"/>
                </a:solidFill>
                <a:latin typeface="Montserrat Medium" pitchFamily="34" charset="0"/>
                <a:ea typeface="Montserrat Medium" pitchFamily="34" charset="-122"/>
                <a:cs typeface="Montserrat Medium" pitchFamily="34" charset="-120"/>
              </a:rPr>
              <a:t>Staff performance varies significantly—some personnel show zero recorded orders</a:t>
            </a:r>
            <a:endParaRPr lang="en-US" sz="1150" dirty="0"/>
          </a:p>
        </p:txBody>
      </p:sp>
      <p:sp>
        <p:nvSpPr>
          <p:cNvPr id="21" name="Text 18"/>
          <p:cNvSpPr/>
          <p:nvPr/>
        </p:nvSpPr>
        <p:spPr>
          <a:xfrm>
            <a:off x="6446401" y="6480096"/>
            <a:ext cx="3372088" cy="719376"/>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F4CAB8"/>
                </a:solidFill>
                <a:latin typeface="Montserrat Medium" pitchFamily="34" charset="0"/>
                <a:ea typeface="Montserrat Medium" pitchFamily="34" charset="-122"/>
                <a:cs typeface="Montserrat Medium" pitchFamily="34" charset="-120"/>
              </a:rPr>
              <a:t>Top performers exceed store averages, suggesting best practices worth replicating</a:t>
            </a:r>
            <a:endParaRPr lang="en-US" sz="1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07156"/>
          </a:xfrm>
          <a:prstGeom prst="rect">
            <a:avLst/>
          </a:prstGeom>
        </p:spPr>
      </p:pic>
      <p:sp>
        <p:nvSpPr>
          <p:cNvPr id="3" name="Text 0"/>
          <p:cNvSpPr/>
          <p:nvPr/>
        </p:nvSpPr>
        <p:spPr>
          <a:xfrm>
            <a:off x="749260" y="3477994"/>
            <a:ext cx="4281964" cy="535186"/>
          </a:xfrm>
          <a:prstGeom prst="rect">
            <a:avLst/>
          </a:prstGeom>
          <a:noFill/>
          <a:ln/>
        </p:spPr>
        <p:txBody>
          <a:bodyPr wrap="none" lIns="0" tIns="0" rIns="0" bIns="0" rtlCol="0" anchor="t"/>
          <a:lstStyle/>
          <a:p>
            <a:pPr marL="0" indent="0" algn="l">
              <a:lnSpc>
                <a:spcPts val="4200"/>
              </a:lnSpc>
              <a:buNone/>
            </a:pPr>
            <a:r>
              <a:rPr lang="en-US" sz="3350" b="1" dirty="0">
                <a:solidFill>
                  <a:srgbClr val="FFB393"/>
                </a:solidFill>
                <a:latin typeface="Century" panose="02040604050505020304" pitchFamily="18" charset="0"/>
                <a:ea typeface="Brygada 1918 Bold" pitchFamily="34" charset="-122"/>
                <a:cs typeface="Brygada 1918 Bold" pitchFamily="34" charset="-120"/>
              </a:rPr>
              <a:t>Key Takeaways</a:t>
            </a:r>
            <a:endParaRPr lang="en-US" sz="3350" dirty="0">
              <a:latin typeface="Century" panose="02040604050505020304" pitchFamily="18" charset="0"/>
            </a:endParaRPr>
          </a:p>
        </p:txBody>
      </p:sp>
      <p:sp>
        <p:nvSpPr>
          <p:cNvPr id="4" name="Shape 1"/>
          <p:cNvSpPr/>
          <p:nvPr/>
        </p:nvSpPr>
        <p:spPr>
          <a:xfrm>
            <a:off x="749260" y="4521637"/>
            <a:ext cx="4270296" cy="1969532"/>
          </a:xfrm>
          <a:prstGeom prst="roundRect">
            <a:avLst>
              <a:gd name="adj" fmla="val 1223"/>
            </a:avLst>
          </a:prstGeom>
          <a:solidFill>
            <a:srgbClr val="4D1529"/>
          </a:solidFill>
          <a:ln/>
        </p:spPr>
      </p:sp>
      <p:sp>
        <p:nvSpPr>
          <p:cNvPr id="5" name="Text 2"/>
          <p:cNvSpPr/>
          <p:nvPr/>
        </p:nvSpPr>
        <p:spPr>
          <a:xfrm>
            <a:off x="909757" y="4682133"/>
            <a:ext cx="2140982" cy="267533"/>
          </a:xfrm>
          <a:prstGeom prst="rect">
            <a:avLst/>
          </a:prstGeom>
          <a:noFill/>
          <a:ln/>
        </p:spPr>
        <p:txBody>
          <a:bodyPr wrap="none" lIns="0" tIns="0" rIns="0" bIns="0" rtlCol="0" anchor="t"/>
          <a:lstStyle/>
          <a:p>
            <a:pPr marL="0" indent="0" algn="l">
              <a:lnSpc>
                <a:spcPts val="2100"/>
              </a:lnSpc>
              <a:buNone/>
            </a:pPr>
            <a:r>
              <a:rPr lang="en-US" sz="1650" b="1" dirty="0">
                <a:solidFill>
                  <a:srgbClr val="F4CAB8"/>
                </a:solidFill>
                <a:latin typeface="Brygada 1918 Bold" pitchFamily="34" charset="0"/>
                <a:ea typeface="Brygada 1918 Bold" pitchFamily="34" charset="-122"/>
                <a:cs typeface="Brygada 1918 Bold" pitchFamily="34" charset="-120"/>
              </a:rPr>
              <a:t>SQL Mastery</a:t>
            </a:r>
            <a:endParaRPr lang="en-US" sz="1650" dirty="0"/>
          </a:p>
        </p:txBody>
      </p:sp>
      <p:sp>
        <p:nvSpPr>
          <p:cNvPr id="6" name="Text 3"/>
          <p:cNvSpPr/>
          <p:nvPr/>
        </p:nvSpPr>
        <p:spPr>
          <a:xfrm>
            <a:off x="909757" y="5045988"/>
            <a:ext cx="3949303" cy="1284684"/>
          </a:xfrm>
          <a:prstGeom prst="rect">
            <a:avLst/>
          </a:prstGeom>
          <a:noFill/>
          <a:ln/>
        </p:spPr>
        <p:txBody>
          <a:bodyPr wrap="squar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This project significantly enhanced analytical SQL capabilities, demonstrating proficiency with advanced query techniques that go beyond basic SELECT statements to deliver sophisticated business intelligence.</a:t>
            </a:r>
            <a:endParaRPr lang="en-US" sz="1250" dirty="0"/>
          </a:p>
        </p:txBody>
      </p:sp>
      <p:sp>
        <p:nvSpPr>
          <p:cNvPr id="7" name="Shape 4"/>
          <p:cNvSpPr/>
          <p:nvPr/>
        </p:nvSpPr>
        <p:spPr>
          <a:xfrm>
            <a:off x="5180052" y="4521637"/>
            <a:ext cx="4270296" cy="1969532"/>
          </a:xfrm>
          <a:prstGeom prst="roundRect">
            <a:avLst>
              <a:gd name="adj" fmla="val 1223"/>
            </a:avLst>
          </a:prstGeom>
          <a:solidFill>
            <a:srgbClr val="4D1529"/>
          </a:solidFill>
          <a:ln/>
        </p:spPr>
      </p:sp>
      <p:sp>
        <p:nvSpPr>
          <p:cNvPr id="8" name="Text 5"/>
          <p:cNvSpPr/>
          <p:nvPr/>
        </p:nvSpPr>
        <p:spPr>
          <a:xfrm>
            <a:off x="5340548" y="4682133"/>
            <a:ext cx="2421136" cy="267533"/>
          </a:xfrm>
          <a:prstGeom prst="rect">
            <a:avLst/>
          </a:prstGeom>
          <a:noFill/>
          <a:ln/>
        </p:spPr>
        <p:txBody>
          <a:bodyPr wrap="none" lIns="0" tIns="0" rIns="0" bIns="0" rtlCol="0" anchor="t"/>
          <a:lstStyle/>
          <a:p>
            <a:pPr marL="0" indent="0" algn="l">
              <a:lnSpc>
                <a:spcPts val="2100"/>
              </a:lnSpc>
              <a:buNone/>
            </a:pPr>
            <a:r>
              <a:rPr lang="en-US" sz="1650" b="1" dirty="0">
                <a:solidFill>
                  <a:srgbClr val="F4CAB8"/>
                </a:solidFill>
                <a:latin typeface="Brygada 1918 Bold" pitchFamily="34" charset="0"/>
                <a:ea typeface="Brygada 1918 Bold" pitchFamily="34" charset="-122"/>
                <a:cs typeface="Brygada 1918 Bold" pitchFamily="34" charset="-120"/>
              </a:rPr>
              <a:t>Real-World Application</a:t>
            </a:r>
            <a:endParaRPr lang="en-US" sz="1650" dirty="0"/>
          </a:p>
        </p:txBody>
      </p:sp>
      <p:sp>
        <p:nvSpPr>
          <p:cNvPr id="9" name="Text 6"/>
          <p:cNvSpPr/>
          <p:nvPr/>
        </p:nvSpPr>
        <p:spPr>
          <a:xfrm>
            <a:off x="5340548" y="5045988"/>
            <a:ext cx="3949303" cy="1284684"/>
          </a:xfrm>
          <a:prstGeom prst="rect">
            <a:avLst/>
          </a:prstGeom>
          <a:noFill/>
          <a:ln/>
        </p:spPr>
        <p:txBody>
          <a:bodyPr wrap="squar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Successfully applied SQL skills to solve authentic business challenges, translating complex data structures into clear insights that drive strategic decisions and operational improvements.</a:t>
            </a:r>
            <a:endParaRPr lang="en-US" sz="1250" dirty="0"/>
          </a:p>
        </p:txBody>
      </p:sp>
      <p:sp>
        <p:nvSpPr>
          <p:cNvPr id="10" name="Shape 7"/>
          <p:cNvSpPr/>
          <p:nvPr/>
        </p:nvSpPr>
        <p:spPr>
          <a:xfrm>
            <a:off x="9610844" y="4521637"/>
            <a:ext cx="4270296" cy="1969532"/>
          </a:xfrm>
          <a:prstGeom prst="roundRect">
            <a:avLst>
              <a:gd name="adj" fmla="val 1223"/>
            </a:avLst>
          </a:prstGeom>
          <a:solidFill>
            <a:srgbClr val="4D1529"/>
          </a:solidFill>
          <a:ln/>
        </p:spPr>
      </p:sp>
      <p:sp>
        <p:nvSpPr>
          <p:cNvPr id="11" name="Text 8"/>
          <p:cNvSpPr/>
          <p:nvPr/>
        </p:nvSpPr>
        <p:spPr>
          <a:xfrm>
            <a:off x="9771340" y="4682133"/>
            <a:ext cx="2600682" cy="267533"/>
          </a:xfrm>
          <a:prstGeom prst="rect">
            <a:avLst/>
          </a:prstGeom>
          <a:noFill/>
          <a:ln/>
        </p:spPr>
        <p:txBody>
          <a:bodyPr wrap="none" lIns="0" tIns="0" rIns="0" bIns="0" rtlCol="0" anchor="t"/>
          <a:lstStyle/>
          <a:p>
            <a:pPr marL="0" indent="0" algn="l">
              <a:lnSpc>
                <a:spcPts val="2100"/>
              </a:lnSpc>
              <a:buNone/>
            </a:pPr>
            <a:r>
              <a:rPr lang="en-US" sz="1650" b="1" dirty="0">
                <a:solidFill>
                  <a:srgbClr val="F4CAB8"/>
                </a:solidFill>
                <a:latin typeface="Brygada 1918 Bold" pitchFamily="34" charset="0"/>
                <a:ea typeface="Brygada 1918 Bold" pitchFamily="34" charset="-122"/>
                <a:cs typeface="Brygada 1918 Bold" pitchFamily="34" charset="-120"/>
              </a:rPr>
              <a:t>Business Dataset Fluency</a:t>
            </a:r>
            <a:endParaRPr lang="en-US" sz="1650" dirty="0"/>
          </a:p>
        </p:txBody>
      </p:sp>
      <p:sp>
        <p:nvSpPr>
          <p:cNvPr id="12" name="Text 9"/>
          <p:cNvSpPr/>
          <p:nvPr/>
        </p:nvSpPr>
        <p:spPr>
          <a:xfrm>
            <a:off x="9771340" y="5045988"/>
            <a:ext cx="3949303" cy="1284684"/>
          </a:xfrm>
          <a:prstGeom prst="rect">
            <a:avLst/>
          </a:prstGeom>
          <a:noFill/>
          <a:ln/>
        </p:spPr>
        <p:txBody>
          <a:bodyPr wrap="squar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Developed a deeper understanding of wholesale database architecture, learning how transactional systems capture and organize information to support both operational needs and analytical reporting.</a:t>
            </a:r>
            <a:endParaRPr lang="en-US" sz="1250" dirty="0"/>
          </a:p>
        </p:txBody>
      </p:sp>
    </p:spTree>
    <p:extLst>
      <p:ext uri="{BB962C8B-B14F-4D97-AF65-F5344CB8AC3E}">
        <p14:creationId xmlns:p14="http://schemas.microsoft.com/office/powerpoint/2010/main" val="597968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3401139"/>
            <a:ext cx="7645479" cy="1427321"/>
          </a:xfrm>
          <a:prstGeom prst="rect">
            <a:avLst/>
          </a:prstGeom>
          <a:noFill/>
          <a:ln/>
        </p:spPr>
        <p:txBody>
          <a:bodyPr wrap="none" lIns="0" tIns="0" rIns="0" bIns="0" rtlCol="0" anchor="t"/>
          <a:lstStyle/>
          <a:p>
            <a:pPr marL="0" indent="0" algn="l">
              <a:lnSpc>
                <a:spcPts val="11200"/>
              </a:lnSpc>
              <a:buNone/>
            </a:pPr>
            <a:r>
              <a:rPr lang="en-US" sz="8950" b="1" dirty="0">
                <a:solidFill>
                  <a:srgbClr val="FFB393"/>
                </a:solidFill>
                <a:latin typeface="Century" panose="02040604050505020304" pitchFamily="18" charset="0"/>
                <a:ea typeface="Brygada 1918 Bold" pitchFamily="34" charset="-122"/>
                <a:cs typeface="Brygada 1918 Bold" pitchFamily="34" charset="-120"/>
              </a:rPr>
              <a:t>Thank You</a:t>
            </a:r>
            <a:endParaRPr lang="en-US" sz="8950" dirty="0">
              <a:latin typeface="Century" panose="02040604050505020304" pitchFamily="18" charset="0"/>
            </a:endParaRPr>
          </a:p>
        </p:txBody>
      </p:sp>
    </p:spTree>
    <p:extLst>
      <p:ext uri="{BB962C8B-B14F-4D97-AF65-F5344CB8AC3E}">
        <p14:creationId xmlns:p14="http://schemas.microsoft.com/office/powerpoint/2010/main" val="1049209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8039" y="575786"/>
            <a:ext cx="3623786" cy="453033"/>
          </a:xfrm>
          <a:prstGeom prst="rect">
            <a:avLst/>
          </a:prstGeom>
          <a:noFill/>
          <a:ln/>
        </p:spPr>
        <p:txBody>
          <a:bodyPr wrap="none" lIns="0" tIns="0" rIns="0" bIns="0" rtlCol="0" anchor="t"/>
          <a:lstStyle/>
          <a:p>
            <a:pPr marL="0" indent="0" algn="l">
              <a:lnSpc>
                <a:spcPts val="3550"/>
              </a:lnSpc>
              <a:buNone/>
            </a:pPr>
            <a:r>
              <a:rPr lang="en-US" sz="2850" b="1" dirty="0">
                <a:solidFill>
                  <a:srgbClr val="FFB393"/>
                </a:solidFill>
                <a:latin typeface="Century" panose="02040604050505020304" pitchFamily="18" charset="0"/>
                <a:ea typeface="Brygada 1918 Bold" pitchFamily="34" charset="-122"/>
                <a:cs typeface="Brygada 1918 Bold" pitchFamily="34" charset="-120"/>
              </a:rPr>
              <a:t>Project Overview</a:t>
            </a:r>
            <a:endParaRPr lang="en-US" sz="2850" dirty="0">
              <a:latin typeface="Century" panose="02040604050505020304" pitchFamily="18" charset="0"/>
            </a:endParaRPr>
          </a:p>
        </p:txBody>
      </p:sp>
      <p:sp>
        <p:nvSpPr>
          <p:cNvPr id="4" name="Shape 1"/>
          <p:cNvSpPr/>
          <p:nvPr/>
        </p:nvSpPr>
        <p:spPr>
          <a:xfrm>
            <a:off x="6218039" y="1232654"/>
            <a:ext cx="7680722" cy="1557695"/>
          </a:xfrm>
          <a:prstGeom prst="roundRect">
            <a:avLst>
              <a:gd name="adj" fmla="val 1309"/>
            </a:avLst>
          </a:prstGeom>
          <a:solidFill>
            <a:srgbClr val="4D1529"/>
          </a:solidFill>
          <a:ln/>
        </p:spPr>
      </p:sp>
      <p:sp>
        <p:nvSpPr>
          <p:cNvPr id="5" name="Shape 2"/>
          <p:cNvSpPr/>
          <p:nvPr/>
        </p:nvSpPr>
        <p:spPr>
          <a:xfrm>
            <a:off x="6353889" y="1368504"/>
            <a:ext cx="407670" cy="407670"/>
          </a:xfrm>
          <a:prstGeom prst="roundRect">
            <a:avLst>
              <a:gd name="adj" fmla="val 22427664"/>
            </a:avLst>
          </a:prstGeom>
          <a:solidFill>
            <a:srgbClr val="FFB393"/>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6046" y="1480661"/>
            <a:ext cx="183356" cy="183356"/>
          </a:xfrm>
          <a:prstGeom prst="rect">
            <a:avLst/>
          </a:prstGeom>
        </p:spPr>
      </p:pic>
      <p:sp>
        <p:nvSpPr>
          <p:cNvPr id="7" name="Text 3"/>
          <p:cNvSpPr/>
          <p:nvPr/>
        </p:nvSpPr>
        <p:spPr>
          <a:xfrm>
            <a:off x="6353889" y="1912025"/>
            <a:ext cx="1811893" cy="226457"/>
          </a:xfrm>
          <a:prstGeom prst="rect">
            <a:avLst/>
          </a:prstGeom>
          <a:noFill/>
          <a:ln/>
        </p:spPr>
        <p:txBody>
          <a:bodyPr wrap="none" lIns="0" tIns="0" rIns="0" bIns="0" rtlCol="0" anchor="t"/>
          <a:lstStyle/>
          <a:p>
            <a:pPr marL="0" indent="0" algn="l">
              <a:lnSpc>
                <a:spcPts val="1750"/>
              </a:lnSpc>
              <a:buNone/>
            </a:pPr>
            <a:r>
              <a:rPr lang="en-US" sz="1400" b="1" dirty="0">
                <a:solidFill>
                  <a:srgbClr val="F4CAB8"/>
                </a:solidFill>
                <a:latin typeface="Brygada 1918 Bold" pitchFamily="34" charset="0"/>
                <a:ea typeface="Brygada 1918 Bold" pitchFamily="34" charset="-122"/>
                <a:cs typeface="Brygada 1918 Bold" pitchFamily="34" charset="-120"/>
              </a:rPr>
              <a:t>Dataset Analyzed</a:t>
            </a:r>
            <a:endParaRPr lang="en-US" sz="1400" dirty="0"/>
          </a:p>
        </p:txBody>
      </p:sp>
      <p:sp>
        <p:nvSpPr>
          <p:cNvPr id="8" name="Text 4"/>
          <p:cNvSpPr/>
          <p:nvPr/>
        </p:nvSpPr>
        <p:spPr>
          <a:xfrm>
            <a:off x="6353889" y="2219920"/>
            <a:ext cx="7409021" cy="434578"/>
          </a:xfrm>
          <a:prstGeom prst="rect">
            <a:avLst/>
          </a:prstGeom>
          <a:noFill/>
          <a:ln/>
        </p:spPr>
        <p:txBody>
          <a:bodyPr wrap="square" lIns="0" tIns="0" rIns="0" bIns="0" rtlCol="0" anchor="t"/>
          <a:lstStyle/>
          <a:p>
            <a:pPr marL="0" indent="0" algn="l">
              <a:lnSpc>
                <a:spcPts val="1700"/>
              </a:lnSpc>
              <a:buNone/>
            </a:pPr>
            <a:r>
              <a:rPr lang="en-US" sz="1050" dirty="0">
                <a:solidFill>
                  <a:srgbClr val="F4CAB8"/>
                </a:solidFill>
                <a:latin typeface="Montserrat Medium" pitchFamily="34" charset="0"/>
                <a:ea typeface="Montserrat Medium" pitchFamily="34" charset="-122"/>
                <a:cs typeface="Montserrat Medium" pitchFamily="34" charset="-120"/>
              </a:rPr>
              <a:t>BikeStores retail database covering sales transactions, customer profiles, inventory, and staff performance metrics</a:t>
            </a:r>
            <a:endParaRPr lang="en-US" sz="1050" dirty="0"/>
          </a:p>
        </p:txBody>
      </p:sp>
      <p:sp>
        <p:nvSpPr>
          <p:cNvPr id="9" name="Shape 5"/>
          <p:cNvSpPr/>
          <p:nvPr/>
        </p:nvSpPr>
        <p:spPr>
          <a:xfrm>
            <a:off x="6218039" y="2926199"/>
            <a:ext cx="7680722" cy="1557695"/>
          </a:xfrm>
          <a:prstGeom prst="roundRect">
            <a:avLst>
              <a:gd name="adj" fmla="val 1309"/>
            </a:avLst>
          </a:prstGeom>
          <a:solidFill>
            <a:srgbClr val="4D1529"/>
          </a:solidFill>
          <a:ln/>
        </p:spPr>
      </p:sp>
      <p:sp>
        <p:nvSpPr>
          <p:cNvPr id="10" name="Shape 6"/>
          <p:cNvSpPr/>
          <p:nvPr/>
        </p:nvSpPr>
        <p:spPr>
          <a:xfrm>
            <a:off x="6353889" y="3062049"/>
            <a:ext cx="407670" cy="407670"/>
          </a:xfrm>
          <a:prstGeom prst="roundRect">
            <a:avLst>
              <a:gd name="adj" fmla="val 22427664"/>
            </a:avLst>
          </a:prstGeom>
          <a:solidFill>
            <a:srgbClr val="FFB393"/>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66046" y="3174206"/>
            <a:ext cx="183356" cy="183356"/>
          </a:xfrm>
          <a:prstGeom prst="rect">
            <a:avLst/>
          </a:prstGeom>
        </p:spPr>
      </p:pic>
      <p:sp>
        <p:nvSpPr>
          <p:cNvPr id="12" name="Text 7"/>
          <p:cNvSpPr/>
          <p:nvPr/>
        </p:nvSpPr>
        <p:spPr>
          <a:xfrm>
            <a:off x="6353889" y="3605570"/>
            <a:ext cx="1811893" cy="226457"/>
          </a:xfrm>
          <a:prstGeom prst="rect">
            <a:avLst/>
          </a:prstGeom>
          <a:noFill/>
          <a:ln/>
        </p:spPr>
        <p:txBody>
          <a:bodyPr wrap="none" lIns="0" tIns="0" rIns="0" bIns="0" rtlCol="0" anchor="t"/>
          <a:lstStyle/>
          <a:p>
            <a:pPr marL="0" indent="0" algn="l">
              <a:lnSpc>
                <a:spcPts val="1750"/>
              </a:lnSpc>
              <a:buNone/>
            </a:pPr>
            <a:r>
              <a:rPr lang="en-US" sz="1400" b="1" dirty="0">
                <a:solidFill>
                  <a:srgbClr val="F4CAB8"/>
                </a:solidFill>
                <a:latin typeface="Brygada 1918 Bold" pitchFamily="34" charset="0"/>
                <a:ea typeface="Brygada 1918 Bold" pitchFamily="34" charset="-122"/>
                <a:cs typeface="Brygada 1918 Bold" pitchFamily="34" charset="-120"/>
              </a:rPr>
              <a:t>SQL Techniques</a:t>
            </a:r>
            <a:endParaRPr lang="en-US" sz="1400" dirty="0"/>
          </a:p>
        </p:txBody>
      </p:sp>
      <p:sp>
        <p:nvSpPr>
          <p:cNvPr id="13" name="Text 8"/>
          <p:cNvSpPr/>
          <p:nvPr/>
        </p:nvSpPr>
        <p:spPr>
          <a:xfrm>
            <a:off x="6353889" y="3913465"/>
            <a:ext cx="7409021" cy="434578"/>
          </a:xfrm>
          <a:prstGeom prst="rect">
            <a:avLst/>
          </a:prstGeom>
          <a:noFill/>
          <a:ln/>
        </p:spPr>
        <p:txBody>
          <a:bodyPr wrap="square" lIns="0" tIns="0" rIns="0" bIns="0" rtlCol="0" anchor="t"/>
          <a:lstStyle/>
          <a:p>
            <a:pPr marL="0" indent="0" algn="l">
              <a:lnSpc>
                <a:spcPts val="1700"/>
              </a:lnSpc>
              <a:buNone/>
            </a:pPr>
            <a:r>
              <a:rPr lang="en-US" sz="1050" dirty="0">
                <a:solidFill>
                  <a:srgbClr val="F4CAB8"/>
                </a:solidFill>
                <a:latin typeface="Montserrat Medium" pitchFamily="34" charset="0"/>
                <a:ea typeface="Montserrat Medium" pitchFamily="34" charset="-122"/>
                <a:cs typeface="Montserrat Medium" pitchFamily="34" charset="-120"/>
              </a:rPr>
              <a:t>Window Functions, Common Table Expressions (CTEs), Ranking Functions, EXISTS clauses, and Complex Aggregations</a:t>
            </a:r>
            <a:endParaRPr lang="en-US" sz="1050" dirty="0"/>
          </a:p>
        </p:txBody>
      </p:sp>
      <p:sp>
        <p:nvSpPr>
          <p:cNvPr id="14" name="Shape 9"/>
          <p:cNvSpPr/>
          <p:nvPr/>
        </p:nvSpPr>
        <p:spPr>
          <a:xfrm>
            <a:off x="6218039" y="4619744"/>
            <a:ext cx="7680722" cy="1557695"/>
          </a:xfrm>
          <a:prstGeom prst="roundRect">
            <a:avLst>
              <a:gd name="adj" fmla="val 1309"/>
            </a:avLst>
          </a:prstGeom>
          <a:solidFill>
            <a:srgbClr val="4D1529"/>
          </a:solidFill>
          <a:ln/>
        </p:spPr>
      </p:sp>
      <p:sp>
        <p:nvSpPr>
          <p:cNvPr id="15" name="Shape 10"/>
          <p:cNvSpPr/>
          <p:nvPr/>
        </p:nvSpPr>
        <p:spPr>
          <a:xfrm>
            <a:off x="6353889" y="4755594"/>
            <a:ext cx="407670" cy="407670"/>
          </a:xfrm>
          <a:prstGeom prst="roundRect">
            <a:avLst>
              <a:gd name="adj" fmla="val 22427664"/>
            </a:avLst>
          </a:prstGeom>
          <a:solidFill>
            <a:srgbClr val="FFB393"/>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6046" y="4867751"/>
            <a:ext cx="183356" cy="183356"/>
          </a:xfrm>
          <a:prstGeom prst="rect">
            <a:avLst/>
          </a:prstGeom>
        </p:spPr>
      </p:pic>
      <p:sp>
        <p:nvSpPr>
          <p:cNvPr id="17" name="Text 11"/>
          <p:cNvSpPr/>
          <p:nvPr/>
        </p:nvSpPr>
        <p:spPr>
          <a:xfrm>
            <a:off x="6353889" y="5299115"/>
            <a:ext cx="1811893" cy="226457"/>
          </a:xfrm>
          <a:prstGeom prst="rect">
            <a:avLst/>
          </a:prstGeom>
          <a:noFill/>
          <a:ln/>
        </p:spPr>
        <p:txBody>
          <a:bodyPr wrap="none" lIns="0" tIns="0" rIns="0" bIns="0" rtlCol="0" anchor="t"/>
          <a:lstStyle/>
          <a:p>
            <a:pPr marL="0" indent="0" algn="l">
              <a:lnSpc>
                <a:spcPts val="1750"/>
              </a:lnSpc>
              <a:buNone/>
            </a:pPr>
            <a:r>
              <a:rPr lang="en-US" sz="1400" b="1" dirty="0">
                <a:solidFill>
                  <a:srgbClr val="F4CAB8"/>
                </a:solidFill>
                <a:latin typeface="Brygada 1918 Bold" pitchFamily="34" charset="0"/>
                <a:ea typeface="Brygada 1918 Bold" pitchFamily="34" charset="-122"/>
                <a:cs typeface="Brygada 1918 Bold" pitchFamily="34" charset="-120"/>
              </a:rPr>
              <a:t>Key Focus Areas</a:t>
            </a:r>
            <a:endParaRPr lang="en-US" sz="1400" dirty="0"/>
          </a:p>
        </p:txBody>
      </p:sp>
      <p:sp>
        <p:nvSpPr>
          <p:cNvPr id="18" name="Text 12"/>
          <p:cNvSpPr/>
          <p:nvPr/>
        </p:nvSpPr>
        <p:spPr>
          <a:xfrm>
            <a:off x="6353889" y="5607010"/>
            <a:ext cx="7409021" cy="434578"/>
          </a:xfrm>
          <a:prstGeom prst="rect">
            <a:avLst/>
          </a:prstGeom>
          <a:noFill/>
          <a:ln/>
        </p:spPr>
        <p:txBody>
          <a:bodyPr wrap="square" lIns="0" tIns="0" rIns="0" bIns="0" rtlCol="0" anchor="t"/>
          <a:lstStyle/>
          <a:p>
            <a:pPr marL="0" indent="0" algn="l">
              <a:lnSpc>
                <a:spcPts val="1700"/>
              </a:lnSpc>
              <a:buNone/>
            </a:pPr>
            <a:r>
              <a:rPr lang="en-US" sz="1050" dirty="0">
                <a:solidFill>
                  <a:srgbClr val="F4CAB8"/>
                </a:solidFill>
                <a:latin typeface="Montserrat Medium" pitchFamily="34" charset="0"/>
                <a:ea typeface="Montserrat Medium" pitchFamily="34" charset="-122"/>
                <a:cs typeface="Montserrat Medium" pitchFamily="34" charset="-120"/>
              </a:rPr>
              <a:t>Sales patterns, customer segmentation, staff productivity, and product performance across categories and stores</a:t>
            </a:r>
            <a:endParaRPr lang="en-US" sz="1050" dirty="0"/>
          </a:p>
        </p:txBody>
      </p:sp>
      <p:sp>
        <p:nvSpPr>
          <p:cNvPr id="19" name="Shape 13"/>
          <p:cNvSpPr/>
          <p:nvPr/>
        </p:nvSpPr>
        <p:spPr>
          <a:xfrm>
            <a:off x="6218039" y="6313289"/>
            <a:ext cx="7680722" cy="1340406"/>
          </a:xfrm>
          <a:prstGeom prst="roundRect">
            <a:avLst>
              <a:gd name="adj" fmla="val 1521"/>
            </a:avLst>
          </a:prstGeom>
          <a:solidFill>
            <a:srgbClr val="4D1529"/>
          </a:solidFill>
          <a:ln/>
        </p:spPr>
      </p:sp>
      <p:sp>
        <p:nvSpPr>
          <p:cNvPr id="20" name="Shape 14"/>
          <p:cNvSpPr/>
          <p:nvPr/>
        </p:nvSpPr>
        <p:spPr>
          <a:xfrm>
            <a:off x="6353889" y="6449139"/>
            <a:ext cx="407670" cy="407670"/>
          </a:xfrm>
          <a:prstGeom prst="roundRect">
            <a:avLst>
              <a:gd name="adj" fmla="val 22427664"/>
            </a:avLst>
          </a:prstGeom>
          <a:solidFill>
            <a:srgbClr val="FFB393"/>
          </a:solidFill>
          <a:ln/>
        </p:spPr>
      </p:sp>
      <p:pic>
        <p:nvPicPr>
          <p:cNvPr id="2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66046" y="6561296"/>
            <a:ext cx="183356" cy="183356"/>
          </a:xfrm>
          <a:prstGeom prst="rect">
            <a:avLst/>
          </a:prstGeom>
        </p:spPr>
      </p:pic>
      <p:sp>
        <p:nvSpPr>
          <p:cNvPr id="22" name="Text 15"/>
          <p:cNvSpPr/>
          <p:nvPr/>
        </p:nvSpPr>
        <p:spPr>
          <a:xfrm>
            <a:off x="6353889" y="6992660"/>
            <a:ext cx="1811893" cy="226457"/>
          </a:xfrm>
          <a:prstGeom prst="rect">
            <a:avLst/>
          </a:prstGeom>
          <a:noFill/>
          <a:ln/>
        </p:spPr>
        <p:txBody>
          <a:bodyPr wrap="none" lIns="0" tIns="0" rIns="0" bIns="0" rtlCol="0" anchor="t"/>
          <a:lstStyle/>
          <a:p>
            <a:pPr marL="0" indent="0" algn="l">
              <a:lnSpc>
                <a:spcPts val="1750"/>
              </a:lnSpc>
              <a:buNone/>
            </a:pPr>
            <a:r>
              <a:rPr lang="en-US" sz="1400" b="1" dirty="0">
                <a:solidFill>
                  <a:srgbClr val="F4CAB8"/>
                </a:solidFill>
                <a:latin typeface="Brygada 1918 Bold" pitchFamily="34" charset="0"/>
                <a:ea typeface="Brygada 1918 Bold" pitchFamily="34" charset="-122"/>
                <a:cs typeface="Brygada 1918 Bold" pitchFamily="34" charset="-120"/>
              </a:rPr>
              <a:t>Business Value</a:t>
            </a:r>
            <a:endParaRPr lang="en-US" sz="1400" dirty="0"/>
          </a:p>
        </p:txBody>
      </p:sp>
      <p:sp>
        <p:nvSpPr>
          <p:cNvPr id="23" name="Text 16"/>
          <p:cNvSpPr/>
          <p:nvPr/>
        </p:nvSpPr>
        <p:spPr>
          <a:xfrm>
            <a:off x="6353889" y="7300555"/>
            <a:ext cx="7409021" cy="217289"/>
          </a:xfrm>
          <a:prstGeom prst="rect">
            <a:avLst/>
          </a:prstGeom>
          <a:noFill/>
          <a:ln/>
        </p:spPr>
        <p:txBody>
          <a:bodyPr wrap="none" lIns="0" tIns="0" rIns="0" bIns="0" rtlCol="0" anchor="t"/>
          <a:lstStyle/>
          <a:p>
            <a:pPr marL="0" indent="0" algn="l">
              <a:lnSpc>
                <a:spcPts val="1700"/>
              </a:lnSpc>
              <a:buNone/>
            </a:pPr>
            <a:r>
              <a:rPr lang="en-US" sz="1050" dirty="0">
                <a:solidFill>
                  <a:srgbClr val="F4CAB8"/>
                </a:solidFill>
                <a:latin typeface="Montserrat Medium" pitchFamily="34" charset="0"/>
                <a:ea typeface="Montserrat Medium" pitchFamily="34" charset="-122"/>
                <a:cs typeface="Montserrat Medium" pitchFamily="34" charset="-120"/>
              </a:rPr>
              <a:t>Actionable insights for inventory optimization, sales strategy, and operational decision-making</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49260" y="962382"/>
            <a:ext cx="6304836" cy="6304836"/>
          </a:xfrm>
          <a:prstGeom prst="rect">
            <a:avLst/>
          </a:prstGeom>
        </p:spPr>
      </p:pic>
      <p:sp>
        <p:nvSpPr>
          <p:cNvPr id="3" name="Text 0"/>
          <p:cNvSpPr/>
          <p:nvPr/>
        </p:nvSpPr>
        <p:spPr>
          <a:xfrm>
            <a:off x="7583924" y="935593"/>
            <a:ext cx="5709404"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Century" panose="02040604050505020304" pitchFamily="18" charset="0"/>
                <a:ea typeface="Brygada 1918 Bold" pitchFamily="34" charset="-122"/>
                <a:cs typeface="Brygada 1918 Bold" pitchFamily="34" charset="-120"/>
              </a:rPr>
              <a:t>Dataset Schema</a:t>
            </a:r>
            <a:endParaRPr lang="en-US" sz="4450" dirty="0">
              <a:latin typeface="Century" panose="02040604050505020304" pitchFamily="18" charset="0"/>
            </a:endParaRPr>
          </a:p>
        </p:txBody>
      </p:sp>
      <p:sp>
        <p:nvSpPr>
          <p:cNvPr id="4" name="Text 1"/>
          <p:cNvSpPr/>
          <p:nvPr/>
        </p:nvSpPr>
        <p:spPr>
          <a:xfrm>
            <a:off x="7583924" y="1863209"/>
            <a:ext cx="6304836" cy="1712119"/>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 BikeStores database consists of interconnected tables tracking sales transactions, product catalog, customer information, and store operations. This relational structure enables comprehensive analysis across multiple business dimensions.</a:t>
            </a:r>
            <a:endParaRPr lang="en-US" sz="1650" dirty="0"/>
          </a:p>
        </p:txBody>
      </p:sp>
      <p:sp>
        <p:nvSpPr>
          <p:cNvPr id="5" name="Text 2"/>
          <p:cNvSpPr/>
          <p:nvPr/>
        </p:nvSpPr>
        <p:spPr>
          <a:xfrm>
            <a:off x="7583924" y="3767971"/>
            <a:ext cx="6304836"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Key relationships include orders linked to customers and staff, order items connecting to products and inventory managed across multiple store locations.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60" y="659130"/>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Century" panose="02040604050505020304" pitchFamily="18" charset="0"/>
                <a:ea typeface="Brygada 1918 Bold" pitchFamily="34" charset="-122"/>
                <a:cs typeface="Brygada 1918 Bold" pitchFamily="34" charset="-120"/>
              </a:rPr>
              <a:t>Total Products Sold by each   Store</a:t>
            </a:r>
            <a:endParaRPr lang="en-US" sz="4450" dirty="0">
              <a:latin typeface="Century" panose="02040604050505020304" pitchFamily="18" charset="0"/>
            </a:endParaRPr>
          </a:p>
        </p:txBody>
      </p:sp>
      <p:sp>
        <p:nvSpPr>
          <p:cNvPr id="4" name="Text 1"/>
          <p:cNvSpPr/>
          <p:nvPr/>
        </p:nvSpPr>
        <p:spPr>
          <a:xfrm>
            <a:off x="749260" y="2621399"/>
            <a:ext cx="2871073" cy="356830"/>
          </a:xfrm>
          <a:prstGeom prst="rect">
            <a:avLst/>
          </a:prstGeom>
          <a:noFill/>
          <a:ln/>
        </p:spPr>
        <p:txBody>
          <a:bodyPr wrap="none" lIns="0" tIns="0" rIns="0" bIns="0" rtlCol="0" anchor="t"/>
          <a:lstStyle/>
          <a:p>
            <a:pPr marL="0" indent="0" algn="l">
              <a:lnSpc>
                <a:spcPts val="2800"/>
              </a:lnSpc>
              <a:buNone/>
            </a:pPr>
            <a:r>
              <a:rPr lang="en-US" sz="2200" b="1" dirty="0">
                <a:solidFill>
                  <a:srgbClr val="FFB393"/>
                </a:solidFill>
                <a:latin typeface="Century" panose="02040604050505020304" pitchFamily="18" charset="0"/>
                <a:ea typeface="Brygada 1918 Bold" pitchFamily="34" charset="-122"/>
                <a:cs typeface="Brygada 1918 Bold" pitchFamily="34" charset="-120"/>
              </a:rPr>
              <a:t>SQL Query Approach</a:t>
            </a:r>
            <a:endParaRPr lang="en-US" sz="2200" dirty="0">
              <a:latin typeface="Century" panose="02040604050505020304" pitchFamily="18" charset="0"/>
            </a:endParaRPr>
          </a:p>
        </p:txBody>
      </p:sp>
      <p:sp>
        <p:nvSpPr>
          <p:cNvPr id="5" name="Text 2"/>
          <p:cNvSpPr/>
          <p:nvPr/>
        </p:nvSpPr>
        <p:spPr>
          <a:xfrm>
            <a:off x="749260" y="3192304"/>
            <a:ext cx="3970020" cy="1712119"/>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This analysis aggregates order item quantities across stores by joining order and store tables, revealing which locations drive the highest product volume.</a:t>
            </a:r>
            <a:endParaRPr lang="en-US" sz="1650" dirty="0"/>
          </a:p>
        </p:txBody>
      </p:sp>
      <p:pic>
        <p:nvPicPr>
          <p:cNvPr id="6" name="Image 1" descr="preencoded.png"/>
          <p:cNvPicPr>
            <a:picLocks noChangeAspect="1"/>
          </p:cNvPicPr>
          <p:nvPr/>
        </p:nvPicPr>
        <p:blipFill>
          <a:blip r:embed="rId4"/>
          <a:stretch>
            <a:fillRect/>
          </a:stretch>
        </p:blipFill>
        <p:spPr>
          <a:xfrm>
            <a:off x="749260" y="5145286"/>
            <a:ext cx="3970020" cy="2184202"/>
          </a:xfrm>
          <a:prstGeom prst="rect">
            <a:avLst/>
          </a:prstGeom>
        </p:spPr>
      </p:pic>
      <p:sp>
        <p:nvSpPr>
          <p:cNvPr id="7" name="Text 3"/>
          <p:cNvSpPr/>
          <p:nvPr/>
        </p:nvSpPr>
        <p:spPr>
          <a:xfrm>
            <a:off x="5249108" y="2621399"/>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FB393"/>
                </a:solidFill>
                <a:latin typeface="Century" panose="02040604050505020304" pitchFamily="18" charset="0"/>
                <a:ea typeface="Brygada 1918 Bold" pitchFamily="34" charset="-122"/>
                <a:cs typeface="Brygada 1918 Bold" pitchFamily="34" charset="-120"/>
              </a:rPr>
              <a:t>Store Performance</a:t>
            </a:r>
            <a:endParaRPr lang="en-US" sz="2200" dirty="0">
              <a:latin typeface="Century" panose="02040604050505020304" pitchFamily="18" charset="0"/>
            </a:endParaRPr>
          </a:p>
        </p:txBody>
      </p:sp>
      <p:pic>
        <p:nvPicPr>
          <p:cNvPr id="8" name="Image 2" descr="preencoded.png"/>
          <p:cNvPicPr>
            <a:picLocks noChangeAspect="1"/>
          </p:cNvPicPr>
          <p:nvPr/>
        </p:nvPicPr>
        <p:blipFill>
          <a:blip r:embed="rId5"/>
          <a:stretch>
            <a:fillRect/>
          </a:stretch>
        </p:blipFill>
        <p:spPr>
          <a:xfrm>
            <a:off x="5249108" y="3219093"/>
            <a:ext cx="3153251" cy="1015008"/>
          </a:xfrm>
          <a:prstGeom prst="rect">
            <a:avLst/>
          </a:prstGeom>
        </p:spPr>
      </p:pic>
      <p:sp>
        <p:nvSpPr>
          <p:cNvPr id="9" name="Text 4"/>
          <p:cNvSpPr/>
          <p:nvPr/>
        </p:nvSpPr>
        <p:spPr>
          <a:xfrm>
            <a:off x="5249108" y="4474964"/>
            <a:ext cx="3153251" cy="1712119"/>
          </a:xfrm>
          <a:prstGeom prst="rect">
            <a:avLst/>
          </a:prstGeom>
          <a:noFill/>
          <a:ln/>
        </p:spPr>
        <p:txBody>
          <a:bodyPr wrap="square" lIns="0" tIns="0" rIns="0" bIns="0" rtlCol="0" anchor="t"/>
          <a:lstStyle/>
          <a:p>
            <a:pPr marL="0" indent="0" algn="l">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Baldwin Bikes</a:t>
            </a:r>
            <a:r>
              <a:rPr lang="en-US" sz="1650" dirty="0">
                <a:solidFill>
                  <a:srgbClr val="F4CAB8"/>
                </a:solidFill>
                <a:latin typeface="Montserrat Medium" pitchFamily="34" charset="0"/>
                <a:ea typeface="Montserrat Medium" pitchFamily="34" charset="-122"/>
                <a:cs typeface="Montserrat Medium" pitchFamily="34" charset="-120"/>
              </a:rPr>
              <a:t> leads with 4779 units sold, while </a:t>
            </a:r>
            <a:r>
              <a:rPr lang="en-US" sz="1650" b="1" dirty="0">
                <a:solidFill>
                  <a:srgbClr val="F4CAB8"/>
                </a:solidFill>
                <a:latin typeface="Montserrat Medium" pitchFamily="34" charset="0"/>
                <a:ea typeface="Montserrat Medium" pitchFamily="34" charset="-122"/>
                <a:cs typeface="Montserrat Medium" pitchFamily="34" charset="-120"/>
              </a:rPr>
              <a:t>Santa Cruz Bikes</a:t>
            </a:r>
            <a:r>
              <a:rPr lang="en-US" sz="1650" dirty="0">
                <a:solidFill>
                  <a:srgbClr val="F4CAB8"/>
                </a:solidFill>
                <a:latin typeface="Montserrat Medium" pitchFamily="34" charset="0"/>
                <a:ea typeface="Montserrat Medium" pitchFamily="34" charset="-122"/>
                <a:cs typeface="Montserrat Medium" pitchFamily="34" charset="-120"/>
              </a:rPr>
              <a:t> follows with 1516 units and </a:t>
            </a:r>
            <a:r>
              <a:rPr lang="en-US" sz="1650" b="1" dirty="0">
                <a:solidFill>
                  <a:srgbClr val="F4CAB8"/>
                </a:solidFill>
                <a:latin typeface="Montserrat Medium" pitchFamily="34" charset="0"/>
                <a:ea typeface="Montserrat Medium" pitchFamily="34" charset="-122"/>
                <a:cs typeface="Montserrat Medium" pitchFamily="34" charset="-120"/>
              </a:rPr>
              <a:t>Rowlett Bikes</a:t>
            </a:r>
            <a:r>
              <a:rPr lang="en-US" sz="1650" dirty="0">
                <a:solidFill>
                  <a:srgbClr val="F4CAB8"/>
                </a:solidFill>
                <a:latin typeface="Montserrat Medium" pitchFamily="34" charset="0"/>
                <a:ea typeface="Montserrat Medium" pitchFamily="34" charset="-122"/>
                <a:cs typeface="Montserrat Medium" pitchFamily="34" charset="-120"/>
              </a:rPr>
              <a:t> trails at 783 units.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9260" y="601980"/>
            <a:ext cx="7100411" cy="535186"/>
          </a:xfrm>
          <a:prstGeom prst="rect">
            <a:avLst/>
          </a:prstGeom>
          <a:noFill/>
          <a:ln/>
        </p:spPr>
        <p:txBody>
          <a:bodyPr wrap="none" lIns="0" tIns="0" rIns="0" bIns="0" rtlCol="0" anchor="t"/>
          <a:lstStyle/>
          <a:p>
            <a:pPr marL="0" indent="0" algn="l">
              <a:lnSpc>
                <a:spcPts val="4200"/>
              </a:lnSpc>
              <a:buNone/>
            </a:pPr>
            <a:r>
              <a:rPr lang="en-US" sz="3350" b="1" dirty="0">
                <a:solidFill>
                  <a:srgbClr val="FFB393"/>
                </a:solidFill>
                <a:latin typeface="Century" panose="02040604050505020304" pitchFamily="18" charset="0"/>
                <a:ea typeface="Brygada 1918 Bold" pitchFamily="34" charset="-122"/>
                <a:cs typeface="Brygada 1918 Bold" pitchFamily="34" charset="-120"/>
              </a:rPr>
              <a:t>Top Revenue Products by Category</a:t>
            </a:r>
            <a:endParaRPr lang="en-US" sz="3350" dirty="0">
              <a:latin typeface="Century" panose="02040604050505020304" pitchFamily="18" charset="0"/>
            </a:endParaRPr>
          </a:p>
        </p:txBody>
      </p:sp>
      <p:sp>
        <p:nvSpPr>
          <p:cNvPr id="3" name="Text 1"/>
          <p:cNvSpPr/>
          <p:nvPr/>
        </p:nvSpPr>
        <p:spPr>
          <a:xfrm>
            <a:off x="749260" y="1458278"/>
            <a:ext cx="13131879" cy="513874"/>
          </a:xfrm>
          <a:prstGeom prst="rect">
            <a:avLst/>
          </a:prstGeom>
          <a:noFill/>
          <a:ln/>
        </p:spPr>
        <p:txBody>
          <a:bodyPr wrap="squar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Identifying the highest-grossing product in each category reveals which models drive the most revenue and should be prioritized in inventory and marketing strategies.</a:t>
            </a:r>
            <a:endParaRPr lang="en-US" sz="1250" dirty="0"/>
          </a:p>
        </p:txBody>
      </p:sp>
      <p:pic>
        <p:nvPicPr>
          <p:cNvPr id="4" name="Image 0" descr="preencoded.png"/>
          <p:cNvPicPr>
            <a:picLocks noChangeAspect="1"/>
          </p:cNvPicPr>
          <p:nvPr/>
        </p:nvPicPr>
        <p:blipFill>
          <a:blip r:embed="rId3"/>
          <a:stretch>
            <a:fillRect/>
          </a:stretch>
        </p:blipFill>
        <p:spPr>
          <a:xfrm>
            <a:off x="749260" y="2333387"/>
            <a:ext cx="4435912" cy="4455200"/>
          </a:xfrm>
          <a:prstGeom prst="rect">
            <a:avLst/>
          </a:prstGeom>
        </p:spPr>
      </p:pic>
      <p:sp>
        <p:nvSpPr>
          <p:cNvPr id="5" name="Text 2"/>
          <p:cNvSpPr/>
          <p:nvPr/>
        </p:nvSpPr>
        <p:spPr>
          <a:xfrm>
            <a:off x="749260" y="6969204"/>
            <a:ext cx="6370082" cy="513874"/>
          </a:xfrm>
          <a:prstGeom prst="rect">
            <a:avLst/>
          </a:prstGeom>
          <a:noFill/>
          <a:ln/>
        </p:spPr>
        <p:txBody>
          <a:bodyPr wrap="squar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The query uses window functions to rank products within categories based on total sales value (quantity × price), filtering for top performers.</a:t>
            </a:r>
            <a:endParaRPr lang="en-US" sz="1250" dirty="0"/>
          </a:p>
        </p:txBody>
      </p:sp>
      <p:pic>
        <p:nvPicPr>
          <p:cNvPr id="6" name="Image 1" descr="preencoded.png"/>
          <p:cNvPicPr>
            <a:picLocks noChangeAspect="1"/>
          </p:cNvPicPr>
          <p:nvPr/>
        </p:nvPicPr>
        <p:blipFill>
          <a:blip r:embed="rId4"/>
          <a:stretch>
            <a:fillRect/>
          </a:stretch>
        </p:blipFill>
        <p:spPr>
          <a:xfrm>
            <a:off x="7518678" y="2333387"/>
            <a:ext cx="4777502" cy="1711762"/>
          </a:xfrm>
          <a:prstGeom prst="rect">
            <a:avLst/>
          </a:prstGeom>
        </p:spPr>
      </p:pic>
      <p:sp>
        <p:nvSpPr>
          <p:cNvPr id="7" name="Text 3"/>
          <p:cNvSpPr/>
          <p:nvPr/>
        </p:nvSpPr>
        <p:spPr>
          <a:xfrm>
            <a:off x="7518678" y="4225766"/>
            <a:ext cx="6370082" cy="513874"/>
          </a:xfrm>
          <a:prstGeom prst="rect">
            <a:avLst/>
          </a:prstGeom>
          <a:noFill/>
          <a:ln/>
        </p:spPr>
        <p:txBody>
          <a:bodyPr wrap="square" lIns="0" tIns="0" rIns="0" bIns="0" rtlCol="0" anchor="t"/>
          <a:lstStyle/>
          <a:p>
            <a:pPr marL="0" indent="0" algn="l">
              <a:lnSpc>
                <a:spcPts val="2000"/>
              </a:lnSpc>
              <a:buNone/>
            </a:pPr>
            <a:r>
              <a:rPr lang="en-US" sz="1250" b="1" dirty="0">
                <a:solidFill>
                  <a:srgbClr val="FFB393"/>
                </a:solidFill>
                <a:latin typeface="Montserrat Medium" pitchFamily="34" charset="0"/>
                <a:ea typeface="Montserrat Medium" pitchFamily="34" charset="-122"/>
                <a:cs typeface="Montserrat Medium" pitchFamily="34" charset="-120"/>
              </a:rPr>
              <a:t>Trek Slash 8 275 - 2016</a:t>
            </a:r>
            <a:r>
              <a:rPr lang="en-US" sz="1250" dirty="0">
                <a:solidFill>
                  <a:srgbClr val="F4CAB8"/>
                </a:solidFill>
                <a:latin typeface="Montserrat Medium" pitchFamily="34" charset="0"/>
                <a:ea typeface="Montserrat Medium" pitchFamily="34" charset="-122"/>
                <a:cs typeface="Montserrat Medium" pitchFamily="34" charset="-120"/>
              </a:rPr>
              <a:t> dominates Road Bikes with </a:t>
            </a:r>
            <a:r>
              <a:rPr lang="en-US" sz="1250" b="1" dirty="0">
                <a:solidFill>
                  <a:srgbClr val="F4CAB8"/>
                </a:solidFill>
                <a:latin typeface="Montserrat Medium" pitchFamily="34" charset="0"/>
                <a:ea typeface="Montserrat Medium" pitchFamily="34" charset="-122"/>
                <a:cs typeface="Montserrat Medium" pitchFamily="34" charset="-120"/>
              </a:rPr>
              <a:t>$61,599,846.00</a:t>
            </a:r>
            <a:r>
              <a:rPr lang="en-US" sz="1250" dirty="0">
                <a:solidFill>
                  <a:srgbClr val="F4CAB8"/>
                </a:solidFill>
                <a:latin typeface="Montserrat Medium" pitchFamily="34" charset="0"/>
                <a:ea typeface="Montserrat Medium" pitchFamily="34" charset="-122"/>
                <a:cs typeface="Montserrat Medium" pitchFamily="34" charset="-120"/>
              </a:rPr>
              <a:t> in sales, while </a:t>
            </a:r>
            <a:r>
              <a:rPr lang="en-US" sz="1250" b="1" dirty="0">
                <a:solidFill>
                  <a:srgbClr val="F4CAB8"/>
                </a:solidFill>
                <a:latin typeface="Montserrat Medium" pitchFamily="34" charset="0"/>
                <a:ea typeface="Montserrat Medium" pitchFamily="34" charset="-122"/>
                <a:cs typeface="Montserrat Medium" pitchFamily="34" charset="-120"/>
              </a:rPr>
              <a:t>Electra Girl 's Hawaii 1 (20-inch) - 2015/2016</a:t>
            </a:r>
            <a:r>
              <a:rPr lang="en-US" sz="1250" dirty="0">
                <a:solidFill>
                  <a:srgbClr val="F4CAB8"/>
                </a:solidFill>
                <a:latin typeface="Montserrat Medium" pitchFamily="34" charset="0"/>
                <a:ea typeface="Montserrat Medium" pitchFamily="34" charset="-122"/>
                <a:cs typeface="Montserrat Medium" pitchFamily="34" charset="-120"/>
              </a:rPr>
              <a:t> with $4,619,846.</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2943" y="537567"/>
            <a:ext cx="7381280" cy="422791"/>
          </a:xfrm>
          <a:prstGeom prst="rect">
            <a:avLst/>
          </a:prstGeom>
          <a:noFill/>
          <a:ln/>
        </p:spPr>
        <p:txBody>
          <a:bodyPr wrap="none" lIns="0" tIns="0" rIns="0" bIns="0" rtlCol="0" anchor="t"/>
          <a:lstStyle/>
          <a:p>
            <a:pPr marL="0" indent="0" algn="l">
              <a:lnSpc>
                <a:spcPts val="3300"/>
              </a:lnSpc>
              <a:buNone/>
            </a:pPr>
            <a:r>
              <a:rPr lang="en-US" sz="2650" b="1" dirty="0">
                <a:solidFill>
                  <a:srgbClr val="FFB393"/>
                </a:solidFill>
                <a:latin typeface="Century" panose="02040604050505020304" pitchFamily="18" charset="0"/>
                <a:ea typeface="Brygada 1918 Bold" pitchFamily="34" charset="-122"/>
                <a:cs typeface="Brygada 1918 Bold" pitchFamily="34" charset="-120"/>
              </a:rPr>
              <a:t>Premium Products: Highest Price by Category</a:t>
            </a:r>
            <a:endParaRPr lang="en-US" sz="2650" dirty="0">
              <a:latin typeface="Century" panose="02040604050505020304" pitchFamily="18" charset="0"/>
            </a:endParaRPr>
          </a:p>
        </p:txBody>
      </p:sp>
      <p:pic>
        <p:nvPicPr>
          <p:cNvPr id="3" name="Image 0" descr="preencoded.png"/>
          <p:cNvPicPr>
            <a:picLocks noChangeAspect="1"/>
          </p:cNvPicPr>
          <p:nvPr/>
        </p:nvPicPr>
        <p:blipFill>
          <a:blip r:embed="rId3"/>
          <a:stretch>
            <a:fillRect/>
          </a:stretch>
        </p:blipFill>
        <p:spPr>
          <a:xfrm>
            <a:off x="682943" y="1213961"/>
            <a:ext cx="4421505" cy="507325"/>
          </a:xfrm>
          <a:prstGeom prst="rect">
            <a:avLst/>
          </a:prstGeom>
        </p:spPr>
      </p:pic>
      <p:sp>
        <p:nvSpPr>
          <p:cNvPr id="4" name="Text 1"/>
          <p:cNvSpPr/>
          <p:nvPr/>
        </p:nvSpPr>
        <p:spPr>
          <a:xfrm>
            <a:off x="809744" y="1848088"/>
            <a:ext cx="1691045" cy="211336"/>
          </a:xfrm>
          <a:prstGeom prst="rect">
            <a:avLst/>
          </a:prstGeom>
          <a:noFill/>
          <a:ln/>
        </p:spPr>
        <p:txBody>
          <a:bodyPr wrap="none" lIns="0" tIns="0" rIns="0" bIns="0" rtlCol="0" anchor="t"/>
          <a:lstStyle/>
          <a:p>
            <a:pPr marL="0" indent="0" algn="l">
              <a:lnSpc>
                <a:spcPts val="1650"/>
              </a:lnSpc>
              <a:buNone/>
            </a:pPr>
            <a:r>
              <a:rPr lang="en-US" sz="1300" b="1" dirty="0">
                <a:solidFill>
                  <a:srgbClr val="F4CAB8"/>
                </a:solidFill>
                <a:latin typeface="Brygada 1918 Bold" pitchFamily="34" charset="0"/>
                <a:ea typeface="Brygada 1918 Bold" pitchFamily="34" charset="-122"/>
                <a:cs typeface="Brygada 1918 Bold" pitchFamily="34" charset="-120"/>
              </a:rPr>
              <a:t>Query Logic</a:t>
            </a:r>
            <a:endParaRPr lang="en-US" sz="1300" dirty="0"/>
          </a:p>
        </p:txBody>
      </p:sp>
      <p:sp>
        <p:nvSpPr>
          <p:cNvPr id="5" name="Text 2"/>
          <p:cNvSpPr/>
          <p:nvPr/>
        </p:nvSpPr>
        <p:spPr>
          <a:xfrm>
            <a:off x="809744" y="2135505"/>
            <a:ext cx="4167902" cy="405765"/>
          </a:xfrm>
          <a:prstGeom prst="rect">
            <a:avLst/>
          </a:prstGeom>
          <a:noFill/>
          <a:ln/>
        </p:spPr>
        <p:txBody>
          <a:bodyPr wrap="square" lIns="0" tIns="0" rIns="0" bIns="0" rtlCol="0" anchor="t"/>
          <a:lstStyle/>
          <a:p>
            <a:pPr marL="0" indent="0" algn="l">
              <a:lnSpc>
                <a:spcPts val="1550"/>
              </a:lnSpc>
              <a:buNone/>
            </a:pPr>
            <a:r>
              <a:rPr lang="en-US" sz="950" dirty="0">
                <a:solidFill>
                  <a:srgbClr val="F4CAB8"/>
                </a:solidFill>
                <a:latin typeface="Montserrat Medium" pitchFamily="34" charset="0"/>
                <a:ea typeface="Montserrat Medium" pitchFamily="34" charset="-122"/>
                <a:cs typeface="Montserrat Medium" pitchFamily="34" charset="-120"/>
              </a:rPr>
              <a:t>Ranking function identifies the most expensive product per category</a:t>
            </a:r>
            <a:endParaRPr lang="en-US" sz="950" dirty="0"/>
          </a:p>
        </p:txBody>
      </p:sp>
      <p:pic>
        <p:nvPicPr>
          <p:cNvPr id="6" name="Image 1" descr="preencoded.png"/>
          <p:cNvPicPr>
            <a:picLocks noChangeAspect="1"/>
          </p:cNvPicPr>
          <p:nvPr/>
        </p:nvPicPr>
        <p:blipFill>
          <a:blip r:embed="rId4"/>
          <a:stretch>
            <a:fillRect/>
          </a:stretch>
        </p:blipFill>
        <p:spPr>
          <a:xfrm>
            <a:off x="5104448" y="1213961"/>
            <a:ext cx="4421505" cy="507325"/>
          </a:xfrm>
          <a:prstGeom prst="rect">
            <a:avLst/>
          </a:prstGeom>
        </p:spPr>
      </p:pic>
      <p:sp>
        <p:nvSpPr>
          <p:cNvPr id="7" name="Text 3"/>
          <p:cNvSpPr/>
          <p:nvPr/>
        </p:nvSpPr>
        <p:spPr>
          <a:xfrm>
            <a:off x="5231249" y="1848088"/>
            <a:ext cx="1691045" cy="211336"/>
          </a:xfrm>
          <a:prstGeom prst="rect">
            <a:avLst/>
          </a:prstGeom>
          <a:noFill/>
          <a:ln/>
        </p:spPr>
        <p:txBody>
          <a:bodyPr wrap="none" lIns="0" tIns="0" rIns="0" bIns="0" rtlCol="0" anchor="t"/>
          <a:lstStyle/>
          <a:p>
            <a:pPr marL="0" indent="0" algn="l">
              <a:lnSpc>
                <a:spcPts val="1650"/>
              </a:lnSpc>
              <a:buNone/>
            </a:pPr>
            <a:r>
              <a:rPr lang="en-US" sz="1300" b="1" dirty="0">
                <a:solidFill>
                  <a:srgbClr val="F4CAB8"/>
                </a:solidFill>
                <a:latin typeface="Brygada 1918 Bold" pitchFamily="34" charset="0"/>
                <a:ea typeface="Brygada 1918 Bold" pitchFamily="34" charset="-122"/>
                <a:cs typeface="Brygada 1918 Bold" pitchFamily="34" charset="-120"/>
              </a:rPr>
              <a:t>Price Analysis</a:t>
            </a:r>
            <a:endParaRPr lang="en-US" sz="1300" dirty="0"/>
          </a:p>
        </p:txBody>
      </p:sp>
      <p:sp>
        <p:nvSpPr>
          <p:cNvPr id="8" name="Text 4"/>
          <p:cNvSpPr/>
          <p:nvPr/>
        </p:nvSpPr>
        <p:spPr>
          <a:xfrm>
            <a:off x="5231249" y="2135505"/>
            <a:ext cx="4167902" cy="405765"/>
          </a:xfrm>
          <a:prstGeom prst="rect">
            <a:avLst/>
          </a:prstGeom>
          <a:noFill/>
          <a:ln/>
        </p:spPr>
        <p:txBody>
          <a:bodyPr wrap="square" lIns="0" tIns="0" rIns="0" bIns="0" rtlCol="0" anchor="t"/>
          <a:lstStyle/>
          <a:p>
            <a:pPr marL="0" indent="0" algn="l">
              <a:lnSpc>
                <a:spcPts val="1550"/>
              </a:lnSpc>
              <a:buNone/>
            </a:pPr>
            <a:r>
              <a:rPr lang="en-US" sz="950" dirty="0">
                <a:solidFill>
                  <a:srgbClr val="F4CAB8"/>
                </a:solidFill>
                <a:latin typeface="Montserrat Medium" pitchFamily="34" charset="0"/>
                <a:ea typeface="Montserrat Medium" pitchFamily="34" charset="-122"/>
                <a:cs typeface="Montserrat Medium" pitchFamily="34" charset="-120"/>
              </a:rPr>
              <a:t>Reveals premium positioning and pricing strategy across product lines</a:t>
            </a:r>
            <a:endParaRPr lang="en-US" sz="950" dirty="0"/>
          </a:p>
        </p:txBody>
      </p:sp>
      <p:pic>
        <p:nvPicPr>
          <p:cNvPr id="9" name="Image 2" descr="preencoded.png"/>
          <p:cNvPicPr>
            <a:picLocks noChangeAspect="1"/>
          </p:cNvPicPr>
          <p:nvPr/>
        </p:nvPicPr>
        <p:blipFill>
          <a:blip r:embed="rId5"/>
          <a:stretch>
            <a:fillRect/>
          </a:stretch>
        </p:blipFill>
        <p:spPr>
          <a:xfrm>
            <a:off x="9525952" y="1213961"/>
            <a:ext cx="4421505" cy="507325"/>
          </a:xfrm>
          <a:prstGeom prst="rect">
            <a:avLst/>
          </a:prstGeom>
        </p:spPr>
      </p:pic>
      <p:sp>
        <p:nvSpPr>
          <p:cNvPr id="10" name="Text 5"/>
          <p:cNvSpPr/>
          <p:nvPr/>
        </p:nvSpPr>
        <p:spPr>
          <a:xfrm>
            <a:off x="9652754" y="1848088"/>
            <a:ext cx="1691045" cy="211336"/>
          </a:xfrm>
          <a:prstGeom prst="rect">
            <a:avLst/>
          </a:prstGeom>
          <a:noFill/>
          <a:ln/>
        </p:spPr>
        <p:txBody>
          <a:bodyPr wrap="none" lIns="0" tIns="0" rIns="0" bIns="0" rtlCol="0" anchor="t"/>
          <a:lstStyle/>
          <a:p>
            <a:pPr marL="0" indent="0" algn="l">
              <a:lnSpc>
                <a:spcPts val="1650"/>
              </a:lnSpc>
              <a:buNone/>
            </a:pPr>
            <a:r>
              <a:rPr lang="en-US" sz="1300" b="1" dirty="0">
                <a:solidFill>
                  <a:srgbClr val="F4CAB8"/>
                </a:solidFill>
                <a:latin typeface="Brygada 1918 Bold" pitchFamily="34" charset="0"/>
                <a:ea typeface="Brygada 1918 Bold" pitchFamily="34" charset="-122"/>
                <a:cs typeface="Brygada 1918 Bold" pitchFamily="34" charset="-120"/>
              </a:rPr>
              <a:t>Market Insight</a:t>
            </a:r>
            <a:endParaRPr lang="en-US" sz="1300" dirty="0"/>
          </a:p>
        </p:txBody>
      </p:sp>
      <p:sp>
        <p:nvSpPr>
          <p:cNvPr id="11" name="Text 6"/>
          <p:cNvSpPr/>
          <p:nvPr/>
        </p:nvSpPr>
        <p:spPr>
          <a:xfrm>
            <a:off x="9652754" y="2135505"/>
            <a:ext cx="4167902" cy="202883"/>
          </a:xfrm>
          <a:prstGeom prst="rect">
            <a:avLst/>
          </a:prstGeom>
          <a:noFill/>
          <a:ln/>
        </p:spPr>
        <p:txBody>
          <a:bodyPr wrap="none" lIns="0" tIns="0" rIns="0" bIns="0" rtlCol="0" anchor="t"/>
          <a:lstStyle/>
          <a:p>
            <a:pPr marL="0" indent="0" algn="l">
              <a:lnSpc>
                <a:spcPts val="1550"/>
              </a:lnSpc>
              <a:buNone/>
            </a:pPr>
            <a:r>
              <a:rPr lang="en-US" sz="950" dirty="0">
                <a:solidFill>
                  <a:srgbClr val="F4CAB8"/>
                </a:solidFill>
                <a:latin typeface="Montserrat Medium" pitchFamily="34" charset="0"/>
                <a:ea typeface="Montserrat Medium" pitchFamily="34" charset="-122"/>
                <a:cs typeface="Montserrat Medium" pitchFamily="34" charset="-120"/>
              </a:rPr>
              <a:t>Helps identify luxury segments and high-margin opportunities</a:t>
            </a:r>
            <a:endParaRPr lang="en-US" sz="950" dirty="0"/>
          </a:p>
        </p:txBody>
      </p:sp>
      <p:pic>
        <p:nvPicPr>
          <p:cNvPr id="12" name="Image 3" descr="preencoded.png"/>
          <p:cNvPicPr>
            <a:picLocks noChangeAspect="1"/>
          </p:cNvPicPr>
          <p:nvPr/>
        </p:nvPicPr>
        <p:blipFill>
          <a:blip r:embed="rId6"/>
          <a:stretch>
            <a:fillRect/>
          </a:stretch>
        </p:blipFill>
        <p:spPr>
          <a:xfrm>
            <a:off x="682943" y="2953345"/>
            <a:ext cx="3043952" cy="4596051"/>
          </a:xfrm>
          <a:prstGeom prst="rect">
            <a:avLst/>
          </a:prstGeom>
        </p:spPr>
      </p:pic>
      <p:pic>
        <p:nvPicPr>
          <p:cNvPr id="13" name="Image 4" descr="preencoded.png"/>
          <p:cNvPicPr>
            <a:picLocks noChangeAspect="1"/>
          </p:cNvPicPr>
          <p:nvPr/>
        </p:nvPicPr>
        <p:blipFill>
          <a:blip r:embed="rId7"/>
          <a:stretch>
            <a:fillRect/>
          </a:stretch>
        </p:blipFill>
        <p:spPr>
          <a:xfrm>
            <a:off x="6798707" y="2953345"/>
            <a:ext cx="4486751" cy="1560195"/>
          </a:xfrm>
          <a:prstGeom prst="rect">
            <a:avLst/>
          </a:prstGeom>
        </p:spPr>
      </p:pic>
      <p:sp>
        <p:nvSpPr>
          <p:cNvPr id="14" name="Text 7"/>
          <p:cNvSpPr/>
          <p:nvPr/>
        </p:nvSpPr>
        <p:spPr>
          <a:xfrm>
            <a:off x="6798707" y="4656177"/>
            <a:ext cx="7156252" cy="405765"/>
          </a:xfrm>
          <a:prstGeom prst="rect">
            <a:avLst/>
          </a:prstGeom>
          <a:noFill/>
          <a:ln/>
        </p:spPr>
        <p:txBody>
          <a:bodyPr wrap="square" lIns="0" tIns="0" rIns="0" bIns="0" rtlCol="0" anchor="t"/>
          <a:lstStyle/>
          <a:p>
            <a:pPr marL="0" indent="0" algn="l">
              <a:lnSpc>
                <a:spcPts val="1550"/>
              </a:lnSpc>
              <a:buNone/>
            </a:pPr>
            <a:r>
              <a:rPr lang="en-US" sz="950" dirty="0">
                <a:solidFill>
                  <a:srgbClr val="F4CAB8"/>
                </a:solidFill>
                <a:latin typeface="Montserrat Medium" pitchFamily="34" charset="0"/>
                <a:ea typeface="Montserrat Medium" pitchFamily="34" charset="-122"/>
                <a:cs typeface="Montserrat Medium" pitchFamily="34" charset="-120"/>
              </a:rPr>
              <a:t>Premium pricing ranges from $1,199,999.00 for the </a:t>
            </a:r>
            <a:r>
              <a:rPr lang="en-US" sz="950" b="1" dirty="0">
                <a:solidFill>
                  <a:srgbClr val="FFB393"/>
                </a:solidFill>
                <a:latin typeface="Montserrat Medium" pitchFamily="34" charset="0"/>
                <a:ea typeface="Montserrat Medium" pitchFamily="34" charset="-122"/>
                <a:cs typeface="Montserrat Medium" pitchFamily="34" charset="-120"/>
              </a:rPr>
              <a:t>Trek Domane SLR 9 Disc</a:t>
            </a:r>
            <a:r>
              <a:rPr lang="en-US" sz="950" dirty="0">
                <a:solidFill>
                  <a:srgbClr val="F4CAB8"/>
                </a:solidFill>
                <a:latin typeface="Montserrat Medium" pitchFamily="34" charset="0"/>
                <a:ea typeface="Montserrat Medium" pitchFamily="34" charset="-122"/>
                <a:cs typeface="Montserrat Medium" pitchFamily="34" charset="-120"/>
              </a:rPr>
              <a:t> in Road Bikes down to $259.99 for children's models, showing significant category differentiation.</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781169"/>
            <a:ext cx="5445800" cy="499586"/>
          </a:xfrm>
          <a:prstGeom prst="rect">
            <a:avLst/>
          </a:prstGeom>
          <a:noFill/>
          <a:ln/>
        </p:spPr>
        <p:txBody>
          <a:bodyPr wrap="none" lIns="0" tIns="0" rIns="0" bIns="0" rtlCol="0" anchor="t"/>
          <a:lstStyle/>
          <a:p>
            <a:pPr marL="0" indent="0" algn="l">
              <a:lnSpc>
                <a:spcPts val="3900"/>
              </a:lnSpc>
              <a:buNone/>
            </a:pPr>
            <a:r>
              <a:rPr lang="en-US" sz="3100" b="1" dirty="0">
                <a:solidFill>
                  <a:srgbClr val="FFB393"/>
                </a:solidFill>
                <a:latin typeface="Century" panose="02040604050505020304" pitchFamily="18" charset="0"/>
                <a:ea typeface="Brygada 1918 Bold" pitchFamily="34" charset="-122"/>
                <a:cs typeface="Brygada 1918 Bold" pitchFamily="34" charset="-120"/>
              </a:rPr>
              <a:t>Staff Members with No Sales</a:t>
            </a:r>
            <a:endParaRPr lang="en-US" sz="3100" dirty="0">
              <a:latin typeface="Century" panose="02040604050505020304" pitchFamily="18" charset="0"/>
            </a:endParaRPr>
          </a:p>
        </p:txBody>
      </p:sp>
      <p:sp>
        <p:nvSpPr>
          <p:cNvPr id="4" name="Text 1"/>
          <p:cNvSpPr/>
          <p:nvPr/>
        </p:nvSpPr>
        <p:spPr>
          <a:xfrm>
            <a:off x="6235660" y="1505545"/>
            <a:ext cx="7645479" cy="959168"/>
          </a:xfrm>
          <a:prstGeom prst="rect">
            <a:avLst/>
          </a:prstGeom>
          <a:noFill/>
          <a:ln/>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This analysis identifies staff members who have not made any sales transactions over a specified period. It is critical for pinpointing potential training needs, addressing performance issues, or optimizing staffing allocations to ensure all team members contribute effectively and to identify opportunities for improvement.</a:t>
            </a:r>
            <a:endParaRPr lang="en-US" sz="1150" dirty="0"/>
          </a:p>
        </p:txBody>
      </p:sp>
      <p:sp>
        <p:nvSpPr>
          <p:cNvPr id="5" name="Text 2"/>
          <p:cNvSpPr/>
          <p:nvPr/>
        </p:nvSpPr>
        <p:spPr>
          <a:xfrm>
            <a:off x="6235660" y="2783086"/>
            <a:ext cx="2009894" cy="249674"/>
          </a:xfrm>
          <a:prstGeom prst="rect">
            <a:avLst/>
          </a:prstGeom>
          <a:noFill/>
          <a:ln/>
        </p:spPr>
        <p:txBody>
          <a:bodyPr wrap="none" lIns="0" tIns="0" rIns="0" bIns="0" rtlCol="0" anchor="t"/>
          <a:lstStyle/>
          <a:p>
            <a:pPr marL="0" indent="0" algn="l">
              <a:lnSpc>
                <a:spcPts val="1950"/>
              </a:lnSpc>
              <a:buNone/>
            </a:pPr>
            <a:r>
              <a:rPr lang="en-US" sz="1550" b="1" dirty="0">
                <a:solidFill>
                  <a:srgbClr val="FFB393"/>
                </a:solidFill>
                <a:latin typeface="Century" panose="02040604050505020304" pitchFamily="18" charset="0"/>
                <a:ea typeface="Brygada 1918 Bold" pitchFamily="34" charset="-122"/>
                <a:cs typeface="Brygada 1918 Bold" pitchFamily="34" charset="-120"/>
              </a:rPr>
              <a:t>SQL Query Approach</a:t>
            </a:r>
            <a:endParaRPr lang="en-US" sz="1550" dirty="0">
              <a:latin typeface="Century" panose="02040604050505020304" pitchFamily="18" charset="0"/>
            </a:endParaRPr>
          </a:p>
        </p:txBody>
      </p:sp>
      <p:sp>
        <p:nvSpPr>
          <p:cNvPr id="6" name="Text 3"/>
          <p:cNvSpPr/>
          <p:nvPr/>
        </p:nvSpPr>
        <p:spPr>
          <a:xfrm>
            <a:off x="6235660" y="3182541"/>
            <a:ext cx="3639979" cy="1678543"/>
          </a:xfrm>
          <a:prstGeom prst="rect">
            <a:avLst/>
          </a:prstGeom>
          <a:noFill/>
          <a:ln/>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To identify staff members without sales, we employ a database query using either a </a:t>
            </a:r>
            <a:r>
              <a:rPr lang="en-US" sz="1150" b="1" dirty="0">
                <a:solidFill>
                  <a:srgbClr val="F4CAB8"/>
                </a:solidFill>
                <a:latin typeface="Montserrat Medium" pitchFamily="34" charset="0"/>
                <a:ea typeface="Montserrat Medium" pitchFamily="34" charset="-122"/>
                <a:cs typeface="Montserrat Medium" pitchFamily="34" charset="-120"/>
              </a:rPr>
              <a:t>NOT EXISTS</a:t>
            </a:r>
            <a:r>
              <a:rPr lang="en-US" sz="1150" dirty="0">
                <a:solidFill>
                  <a:srgbClr val="F4CAB8"/>
                </a:solidFill>
                <a:latin typeface="Montserrat Medium" pitchFamily="34" charset="0"/>
                <a:ea typeface="Montserrat Medium" pitchFamily="34" charset="-122"/>
                <a:cs typeface="Montserrat Medium" pitchFamily="34" charset="-120"/>
              </a:rPr>
              <a:t> clause or a </a:t>
            </a:r>
            <a:r>
              <a:rPr lang="en-US" sz="1150" b="1" dirty="0">
                <a:solidFill>
                  <a:srgbClr val="F4CAB8"/>
                </a:solidFill>
                <a:latin typeface="Montserrat Medium" pitchFamily="34" charset="0"/>
                <a:ea typeface="Montserrat Medium" pitchFamily="34" charset="-122"/>
                <a:cs typeface="Montserrat Medium" pitchFamily="34" charset="-120"/>
              </a:rPr>
              <a:t>LEFT JOIN</a:t>
            </a:r>
            <a:r>
              <a:rPr lang="en-US" sz="1150" dirty="0">
                <a:solidFill>
                  <a:srgbClr val="F4CAB8"/>
                </a:solidFill>
                <a:latin typeface="Montserrat Medium" pitchFamily="34" charset="0"/>
                <a:ea typeface="Montserrat Medium" pitchFamily="34" charset="-122"/>
                <a:cs typeface="Montserrat Medium" pitchFamily="34" charset="-120"/>
              </a:rPr>
              <a:t> clause. This approach links the 'Staff' table with the 'Orders' table, effectively filtering for staff IDs that do not have corresponding entries in the sales records over the specified period.</a:t>
            </a:r>
            <a:endParaRPr lang="en-US" sz="1150" dirty="0"/>
          </a:p>
        </p:txBody>
      </p:sp>
      <p:pic>
        <p:nvPicPr>
          <p:cNvPr id="7" name="Image 1" descr="preencoded.png"/>
          <p:cNvPicPr>
            <a:picLocks noChangeAspect="1"/>
          </p:cNvPicPr>
          <p:nvPr/>
        </p:nvPicPr>
        <p:blipFill>
          <a:blip r:embed="rId4"/>
          <a:stretch>
            <a:fillRect/>
          </a:stretch>
        </p:blipFill>
        <p:spPr>
          <a:xfrm>
            <a:off x="6235660" y="5029676"/>
            <a:ext cx="2547937" cy="2250043"/>
          </a:xfrm>
          <a:prstGeom prst="rect">
            <a:avLst/>
          </a:prstGeom>
        </p:spPr>
      </p:pic>
      <p:sp>
        <p:nvSpPr>
          <p:cNvPr id="8" name="Text 4"/>
          <p:cNvSpPr/>
          <p:nvPr/>
        </p:nvSpPr>
        <p:spPr>
          <a:xfrm>
            <a:off x="10248781" y="2783086"/>
            <a:ext cx="1998226" cy="249674"/>
          </a:xfrm>
          <a:prstGeom prst="rect">
            <a:avLst/>
          </a:prstGeom>
          <a:noFill/>
          <a:ln/>
        </p:spPr>
        <p:txBody>
          <a:bodyPr wrap="none" lIns="0" tIns="0" rIns="0" bIns="0" rtlCol="0" anchor="t"/>
          <a:lstStyle/>
          <a:p>
            <a:pPr marL="0" indent="0" algn="l">
              <a:lnSpc>
                <a:spcPts val="1950"/>
              </a:lnSpc>
              <a:buNone/>
            </a:pPr>
            <a:r>
              <a:rPr lang="en-US" sz="1550" b="1" dirty="0">
                <a:solidFill>
                  <a:srgbClr val="FFB393"/>
                </a:solidFill>
                <a:latin typeface="Century" panose="02040604050505020304" pitchFamily="18" charset="0"/>
                <a:ea typeface="Brygada 1918 Bold" pitchFamily="34" charset="-122"/>
                <a:cs typeface="Brygada 1918 Bold" pitchFamily="34" charset="-120"/>
              </a:rPr>
              <a:t>Key Findings</a:t>
            </a:r>
            <a:endParaRPr lang="en-US" sz="1550" dirty="0">
              <a:latin typeface="Century" panose="02040604050505020304" pitchFamily="18" charset="0"/>
            </a:endParaRPr>
          </a:p>
        </p:txBody>
      </p:sp>
      <p:pic>
        <p:nvPicPr>
          <p:cNvPr id="9" name="Image 2" descr="preencoded.png"/>
          <p:cNvPicPr>
            <a:picLocks noChangeAspect="1"/>
          </p:cNvPicPr>
          <p:nvPr/>
        </p:nvPicPr>
        <p:blipFill>
          <a:blip r:embed="rId5"/>
          <a:stretch>
            <a:fillRect/>
          </a:stretch>
        </p:blipFill>
        <p:spPr>
          <a:xfrm>
            <a:off x="10248781" y="3201353"/>
            <a:ext cx="2547937" cy="761643"/>
          </a:xfrm>
          <a:prstGeom prst="rect">
            <a:avLst/>
          </a:prstGeom>
        </p:spPr>
      </p:pic>
      <p:sp>
        <p:nvSpPr>
          <p:cNvPr id="10" name="Text 5"/>
          <p:cNvSpPr/>
          <p:nvPr/>
        </p:nvSpPr>
        <p:spPr>
          <a:xfrm>
            <a:off x="10248781" y="4131588"/>
            <a:ext cx="3639979" cy="2397919"/>
          </a:xfrm>
          <a:prstGeom prst="rect">
            <a:avLst/>
          </a:prstGeom>
          <a:noFill/>
          <a:ln/>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Our analysis revealed that four staff members have no recorded sales transactions: </a:t>
            </a:r>
            <a:r>
              <a:rPr lang="en-US" sz="1150" b="1" dirty="0">
                <a:solidFill>
                  <a:srgbClr val="FFB393"/>
                </a:solidFill>
                <a:latin typeface="Montserrat Medium" pitchFamily="34" charset="0"/>
                <a:ea typeface="Montserrat Medium" pitchFamily="34" charset="-122"/>
                <a:cs typeface="Montserrat Medium" pitchFamily="34" charset="-120"/>
              </a:rPr>
              <a:t>Virgie Wiggins (Store 1)</a:t>
            </a:r>
            <a:r>
              <a:rPr lang="en-US" sz="1150" dirty="0">
                <a:solidFill>
                  <a:srgbClr val="F4CAB8"/>
                </a:solidFill>
                <a:latin typeface="Montserrat Medium" pitchFamily="34" charset="0"/>
                <a:ea typeface="Montserrat Medium" pitchFamily="34" charset="-122"/>
                <a:cs typeface="Montserrat Medium" pitchFamily="34" charset="-120"/>
              </a:rPr>
              <a:t>,</a:t>
            </a:r>
            <a:r>
              <a:rPr lang="en-US" sz="1150" b="1" dirty="0">
                <a:solidFill>
                  <a:srgbClr val="FFB393"/>
                </a:solidFill>
                <a:latin typeface="Montserrat Medium" pitchFamily="34" charset="0"/>
                <a:ea typeface="Montserrat Medium" pitchFamily="34" charset="-122"/>
                <a:cs typeface="Montserrat Medium" pitchFamily="34" charset="-120"/>
              </a:rPr>
              <a:t> Fabiola Jackson (Store 1)</a:t>
            </a:r>
            <a:r>
              <a:rPr lang="en-US" sz="1150" dirty="0">
                <a:solidFill>
                  <a:srgbClr val="F4CAB8"/>
                </a:solidFill>
                <a:latin typeface="Montserrat Medium" pitchFamily="34" charset="0"/>
                <a:ea typeface="Montserrat Medium" pitchFamily="34" charset="-122"/>
                <a:cs typeface="Montserrat Medium" pitchFamily="34" charset="-120"/>
              </a:rPr>
              <a:t>,  </a:t>
            </a:r>
            <a:r>
              <a:rPr lang="en-US" sz="1150" b="1" dirty="0">
                <a:solidFill>
                  <a:srgbClr val="FFB393"/>
                </a:solidFill>
                <a:latin typeface="Montserrat Medium" pitchFamily="34" charset="0"/>
                <a:ea typeface="Montserrat Medium" pitchFamily="34" charset="-122"/>
                <a:cs typeface="Montserrat Medium" pitchFamily="34" charset="-120"/>
              </a:rPr>
              <a:t>Jannette David (Store 2)</a:t>
            </a:r>
            <a:r>
              <a:rPr lang="en-US" sz="1150" dirty="0">
                <a:solidFill>
                  <a:srgbClr val="F4CAB8"/>
                </a:solidFill>
                <a:latin typeface="Montserrat Medium" pitchFamily="34" charset="0"/>
                <a:ea typeface="Montserrat Medium" pitchFamily="34" charset="-122"/>
                <a:cs typeface="Montserrat Medium" pitchFamily="34" charset="-120"/>
              </a:rPr>
              <a:t>,  </a:t>
            </a:r>
            <a:r>
              <a:rPr lang="en-US" sz="1150" b="1" dirty="0">
                <a:solidFill>
                  <a:srgbClr val="FFB393"/>
                </a:solidFill>
                <a:latin typeface="Montserrat Medium" pitchFamily="34" charset="0"/>
                <a:ea typeface="Montserrat Medium" pitchFamily="34" charset="-122"/>
                <a:cs typeface="Montserrat Medium" pitchFamily="34" charset="-120"/>
              </a:rPr>
              <a:t>Bernardine Houston (Store 3)</a:t>
            </a:r>
            <a:r>
              <a:rPr lang="en-US" sz="1150" dirty="0">
                <a:solidFill>
                  <a:srgbClr val="F4CAB8"/>
                </a:solidFill>
                <a:latin typeface="Montserrat Medium" pitchFamily="34" charset="0"/>
                <a:ea typeface="Montserrat Medium" pitchFamily="34" charset="-122"/>
                <a:cs typeface="Montserrat Medium" pitchFamily="34" charset="-120"/>
              </a:rPr>
              <a:t>. This highlights an immediate need for further investigation, potentially leading to targeted sales training, comprehensive performance reviews, or strategic reassignment to roles better suited to their skills, ultimately optimizing team performance.</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1281" y="566738"/>
            <a:ext cx="4714399" cy="446484"/>
          </a:xfrm>
          <a:prstGeom prst="rect">
            <a:avLst/>
          </a:prstGeom>
          <a:noFill/>
          <a:ln/>
        </p:spPr>
        <p:txBody>
          <a:bodyPr wrap="none" lIns="0" tIns="0" rIns="0" bIns="0" rtlCol="0" anchor="t"/>
          <a:lstStyle/>
          <a:p>
            <a:pPr marL="0" indent="0" algn="l">
              <a:lnSpc>
                <a:spcPts val="3500"/>
              </a:lnSpc>
              <a:buNone/>
            </a:pPr>
            <a:r>
              <a:rPr lang="en-US" sz="2800" b="1" dirty="0">
                <a:solidFill>
                  <a:srgbClr val="FFB393"/>
                </a:solidFill>
                <a:latin typeface="Century" panose="02040604050505020304" pitchFamily="18" charset="0"/>
                <a:ea typeface="Brygada 1918 Bold" pitchFamily="34" charset="-122"/>
                <a:cs typeface="Brygada 1918 Bold" pitchFamily="34" charset="-120"/>
              </a:rPr>
              <a:t>Top 3 Best-Selling Products</a:t>
            </a:r>
            <a:endParaRPr lang="en-US" sz="2800" dirty="0">
              <a:latin typeface="Century" panose="02040604050505020304" pitchFamily="18" charset="0"/>
            </a:endParaRPr>
          </a:p>
        </p:txBody>
      </p:sp>
      <p:sp>
        <p:nvSpPr>
          <p:cNvPr id="3" name="Text 1"/>
          <p:cNvSpPr/>
          <p:nvPr/>
        </p:nvSpPr>
        <p:spPr>
          <a:xfrm>
            <a:off x="721281" y="1281113"/>
            <a:ext cx="13187839" cy="214312"/>
          </a:xfrm>
          <a:prstGeom prst="rect">
            <a:avLst/>
          </a:prstGeom>
          <a:noFill/>
          <a:ln/>
        </p:spPr>
        <p:txBody>
          <a:bodyPr wrap="none" lIns="0" tIns="0" rIns="0" bIns="0" rtlCol="0" anchor="t"/>
          <a:lstStyle/>
          <a:p>
            <a:pPr marL="0" indent="0" algn="l">
              <a:lnSpc>
                <a:spcPts val="1650"/>
              </a:lnSpc>
              <a:buNone/>
            </a:pPr>
            <a:r>
              <a:rPr lang="en-US" sz="1050" dirty="0">
                <a:solidFill>
                  <a:srgbClr val="F4CAB8"/>
                </a:solidFill>
                <a:latin typeface="Montserrat Medium" pitchFamily="34" charset="0"/>
                <a:ea typeface="Montserrat Medium" pitchFamily="34" charset="-122"/>
                <a:cs typeface="Montserrat Medium" pitchFamily="34" charset="-120"/>
              </a:rPr>
              <a:t>Volume leaders reveal customer preferences and fast-moving inventory that requires consistent stock management and promotional support.</a:t>
            </a:r>
            <a:endParaRPr lang="en-US" sz="1050" dirty="0"/>
          </a:p>
        </p:txBody>
      </p:sp>
      <p:sp>
        <p:nvSpPr>
          <p:cNvPr id="4" name="Shape 2"/>
          <p:cNvSpPr/>
          <p:nvPr/>
        </p:nvSpPr>
        <p:spPr>
          <a:xfrm>
            <a:off x="721281" y="1646039"/>
            <a:ext cx="4306610" cy="785813"/>
          </a:xfrm>
          <a:prstGeom prst="roundRect">
            <a:avLst>
              <a:gd name="adj" fmla="val 2557"/>
            </a:avLst>
          </a:prstGeom>
          <a:solidFill>
            <a:srgbClr val="4D1529"/>
          </a:solidFill>
          <a:ln/>
        </p:spPr>
      </p:sp>
      <p:sp>
        <p:nvSpPr>
          <p:cNvPr id="5" name="Text 3"/>
          <p:cNvSpPr/>
          <p:nvPr/>
        </p:nvSpPr>
        <p:spPr>
          <a:xfrm>
            <a:off x="855226" y="1779984"/>
            <a:ext cx="3012281" cy="223242"/>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Brygada 1918 Bold" pitchFamily="34" charset="0"/>
                <a:ea typeface="Brygada 1918 Bold" pitchFamily="34" charset="-122"/>
                <a:cs typeface="Brygada 1918 Bold" pitchFamily="34" charset="-120"/>
              </a:rPr>
              <a:t>🥇</a:t>
            </a:r>
            <a:r>
              <a:rPr lang="en-US" sz="1400" b="1" dirty="0">
                <a:solidFill>
                  <a:srgbClr val="F4CAB8"/>
                </a:solidFill>
                <a:latin typeface="Brygada 1918 Bold" pitchFamily="34" charset="0"/>
                <a:ea typeface="Brygada 1918 Bold" pitchFamily="34" charset="-122"/>
                <a:cs typeface="Brygada 1918 Bold" pitchFamily="34" charset="-120"/>
              </a:rPr>
              <a:t> Surly Ice Cream Truck Frameset</a:t>
            </a:r>
            <a:endParaRPr lang="en-US" sz="1400" dirty="0"/>
          </a:p>
        </p:txBody>
      </p:sp>
      <p:sp>
        <p:nvSpPr>
          <p:cNvPr id="6" name="Text 4"/>
          <p:cNvSpPr/>
          <p:nvPr/>
        </p:nvSpPr>
        <p:spPr>
          <a:xfrm>
            <a:off x="855226" y="2083594"/>
            <a:ext cx="4038719" cy="214312"/>
          </a:xfrm>
          <a:prstGeom prst="rect">
            <a:avLst/>
          </a:prstGeom>
          <a:noFill/>
          <a:ln/>
        </p:spPr>
        <p:txBody>
          <a:bodyPr wrap="none" lIns="0" tIns="0" rIns="0" bIns="0" rtlCol="0" anchor="t"/>
          <a:lstStyle/>
          <a:p>
            <a:pPr marL="0" indent="0" algn="l">
              <a:lnSpc>
                <a:spcPts val="1650"/>
              </a:lnSpc>
              <a:buNone/>
            </a:pPr>
            <a:r>
              <a:rPr lang="en-US" sz="1050" b="1" dirty="0">
                <a:solidFill>
                  <a:srgbClr val="F4CAB8"/>
                </a:solidFill>
                <a:latin typeface="Montserrat Medium" pitchFamily="34" charset="0"/>
                <a:ea typeface="Montserrat Medium" pitchFamily="34" charset="-122"/>
                <a:cs typeface="Montserrat Medium" pitchFamily="34" charset="-120"/>
              </a:rPr>
              <a:t>167 units sold</a:t>
            </a:r>
            <a:endParaRPr lang="en-US" sz="1050" dirty="0"/>
          </a:p>
        </p:txBody>
      </p:sp>
      <p:sp>
        <p:nvSpPr>
          <p:cNvPr id="7" name="Shape 5"/>
          <p:cNvSpPr/>
          <p:nvPr/>
        </p:nvSpPr>
        <p:spPr>
          <a:xfrm>
            <a:off x="5161836" y="1646039"/>
            <a:ext cx="4306610" cy="785813"/>
          </a:xfrm>
          <a:prstGeom prst="roundRect">
            <a:avLst>
              <a:gd name="adj" fmla="val 2557"/>
            </a:avLst>
          </a:prstGeom>
          <a:solidFill>
            <a:srgbClr val="4D1529"/>
          </a:solidFill>
          <a:ln/>
        </p:spPr>
      </p:sp>
      <p:sp>
        <p:nvSpPr>
          <p:cNvPr id="8" name="Text 6"/>
          <p:cNvSpPr/>
          <p:nvPr/>
        </p:nvSpPr>
        <p:spPr>
          <a:xfrm>
            <a:off x="5295781" y="1779984"/>
            <a:ext cx="2418159" cy="223242"/>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Brygada 1918 Bold" pitchFamily="34" charset="0"/>
                <a:ea typeface="Brygada 1918 Bold" pitchFamily="34" charset="-122"/>
                <a:cs typeface="Brygada 1918 Bold" pitchFamily="34" charset="-120"/>
              </a:rPr>
              <a:t>🥈</a:t>
            </a:r>
            <a:r>
              <a:rPr lang="en-US" sz="1400" b="1" dirty="0">
                <a:solidFill>
                  <a:srgbClr val="F4CAB8"/>
                </a:solidFill>
                <a:latin typeface="Brygada 1918 Bold" pitchFamily="34" charset="0"/>
                <a:ea typeface="Brygada 1918 Bold" pitchFamily="34" charset="-122"/>
                <a:cs typeface="Brygada 1918 Bold" pitchFamily="34" charset="-120"/>
              </a:rPr>
              <a:t> Electra Cruiser 1 (24inch)</a:t>
            </a:r>
            <a:endParaRPr lang="en-US" sz="1400" dirty="0"/>
          </a:p>
        </p:txBody>
      </p:sp>
      <p:sp>
        <p:nvSpPr>
          <p:cNvPr id="9" name="Text 7"/>
          <p:cNvSpPr/>
          <p:nvPr/>
        </p:nvSpPr>
        <p:spPr>
          <a:xfrm>
            <a:off x="5295781" y="2083594"/>
            <a:ext cx="4038719" cy="214312"/>
          </a:xfrm>
          <a:prstGeom prst="rect">
            <a:avLst/>
          </a:prstGeom>
          <a:noFill/>
          <a:ln/>
        </p:spPr>
        <p:txBody>
          <a:bodyPr wrap="none" lIns="0" tIns="0" rIns="0" bIns="0" rtlCol="0" anchor="t"/>
          <a:lstStyle/>
          <a:p>
            <a:pPr marL="0" indent="0" algn="l">
              <a:lnSpc>
                <a:spcPts val="1650"/>
              </a:lnSpc>
              <a:buNone/>
            </a:pPr>
            <a:r>
              <a:rPr lang="en-US" sz="1050" b="1" dirty="0">
                <a:solidFill>
                  <a:srgbClr val="F4CAB8"/>
                </a:solidFill>
                <a:latin typeface="Montserrat Medium" pitchFamily="34" charset="0"/>
                <a:ea typeface="Montserrat Medium" pitchFamily="34" charset="-122"/>
                <a:cs typeface="Montserrat Medium" pitchFamily="34" charset="-120"/>
              </a:rPr>
              <a:t>157 units sold</a:t>
            </a:r>
            <a:endParaRPr lang="en-US" sz="1050" dirty="0"/>
          </a:p>
        </p:txBody>
      </p:sp>
      <p:sp>
        <p:nvSpPr>
          <p:cNvPr id="10" name="Shape 8"/>
          <p:cNvSpPr/>
          <p:nvPr/>
        </p:nvSpPr>
        <p:spPr>
          <a:xfrm>
            <a:off x="9602391" y="1646039"/>
            <a:ext cx="4306729" cy="785813"/>
          </a:xfrm>
          <a:prstGeom prst="roundRect">
            <a:avLst>
              <a:gd name="adj" fmla="val 2557"/>
            </a:avLst>
          </a:prstGeom>
          <a:solidFill>
            <a:srgbClr val="4D1529"/>
          </a:solidFill>
          <a:ln/>
        </p:spPr>
      </p:sp>
      <p:sp>
        <p:nvSpPr>
          <p:cNvPr id="11" name="Text 9"/>
          <p:cNvSpPr/>
          <p:nvPr/>
        </p:nvSpPr>
        <p:spPr>
          <a:xfrm>
            <a:off x="9736336" y="1779984"/>
            <a:ext cx="2273856" cy="223242"/>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Brygada 1918 Bold" pitchFamily="34" charset="0"/>
                <a:ea typeface="Brygada 1918 Bold" pitchFamily="34" charset="-122"/>
                <a:cs typeface="Brygada 1918 Bold" pitchFamily="34" charset="-120"/>
              </a:rPr>
              <a:t>🥉</a:t>
            </a:r>
            <a:r>
              <a:rPr lang="en-US" sz="1400" b="1" dirty="0">
                <a:solidFill>
                  <a:srgbClr val="F4CAB8"/>
                </a:solidFill>
                <a:latin typeface="Brygada 1918 Bold" pitchFamily="34" charset="0"/>
                <a:ea typeface="Brygada 1918 Bold" pitchFamily="34" charset="-122"/>
                <a:cs typeface="Brygada 1918 Bold" pitchFamily="34" charset="-120"/>
              </a:rPr>
              <a:t> Electra Townie Original</a:t>
            </a:r>
            <a:endParaRPr lang="en-US" sz="1400" dirty="0"/>
          </a:p>
        </p:txBody>
      </p:sp>
      <p:sp>
        <p:nvSpPr>
          <p:cNvPr id="12" name="Text 10"/>
          <p:cNvSpPr/>
          <p:nvPr/>
        </p:nvSpPr>
        <p:spPr>
          <a:xfrm>
            <a:off x="9736336" y="2083594"/>
            <a:ext cx="4038838" cy="214312"/>
          </a:xfrm>
          <a:prstGeom prst="rect">
            <a:avLst/>
          </a:prstGeom>
          <a:noFill/>
          <a:ln/>
        </p:spPr>
        <p:txBody>
          <a:bodyPr wrap="none" lIns="0" tIns="0" rIns="0" bIns="0" rtlCol="0" anchor="t"/>
          <a:lstStyle/>
          <a:p>
            <a:pPr marL="0" indent="0" algn="l">
              <a:lnSpc>
                <a:spcPts val="1650"/>
              </a:lnSpc>
              <a:buNone/>
            </a:pPr>
            <a:r>
              <a:rPr lang="en-US" sz="1050" b="1" dirty="0">
                <a:solidFill>
                  <a:srgbClr val="F4CAB8"/>
                </a:solidFill>
                <a:latin typeface="Montserrat Medium" pitchFamily="34" charset="0"/>
                <a:ea typeface="Montserrat Medium" pitchFamily="34" charset="-122"/>
                <a:cs typeface="Montserrat Medium" pitchFamily="34" charset="-120"/>
              </a:rPr>
              <a:t>156 units sold</a:t>
            </a:r>
            <a:endParaRPr lang="en-US" sz="1050" dirty="0"/>
          </a:p>
        </p:txBody>
      </p:sp>
      <p:pic>
        <p:nvPicPr>
          <p:cNvPr id="13" name="Image 0" descr="preencoded.png"/>
          <p:cNvPicPr>
            <a:picLocks noChangeAspect="1"/>
          </p:cNvPicPr>
          <p:nvPr/>
        </p:nvPicPr>
        <p:blipFill>
          <a:blip r:embed="rId3"/>
          <a:stretch>
            <a:fillRect/>
          </a:stretch>
        </p:blipFill>
        <p:spPr>
          <a:xfrm>
            <a:off x="721281" y="2733080"/>
            <a:ext cx="2905125" cy="4779645"/>
          </a:xfrm>
          <a:prstGeom prst="rect">
            <a:avLst/>
          </a:prstGeom>
        </p:spPr>
      </p:pic>
      <p:pic>
        <p:nvPicPr>
          <p:cNvPr id="14" name="Image 1" descr="preencoded.png"/>
          <p:cNvPicPr>
            <a:picLocks noChangeAspect="1"/>
          </p:cNvPicPr>
          <p:nvPr/>
        </p:nvPicPr>
        <p:blipFill>
          <a:blip r:embed="rId4"/>
          <a:stretch>
            <a:fillRect/>
          </a:stretch>
        </p:blipFill>
        <p:spPr>
          <a:xfrm>
            <a:off x="6134695" y="2733080"/>
            <a:ext cx="3421380" cy="1165860"/>
          </a:xfrm>
          <a:prstGeom prst="rect">
            <a:avLst/>
          </a:prstGeom>
        </p:spPr>
      </p:pic>
      <p:sp>
        <p:nvSpPr>
          <p:cNvPr id="15" name="Text 11"/>
          <p:cNvSpPr/>
          <p:nvPr/>
        </p:nvSpPr>
        <p:spPr>
          <a:xfrm>
            <a:off x="6134695" y="4049554"/>
            <a:ext cx="2889766" cy="223242"/>
          </a:xfrm>
          <a:prstGeom prst="rect">
            <a:avLst/>
          </a:prstGeom>
          <a:noFill/>
          <a:ln/>
        </p:spPr>
        <p:txBody>
          <a:bodyPr wrap="none" lIns="0" tIns="0" rIns="0" bIns="0" rtlCol="0" anchor="t"/>
          <a:lstStyle/>
          <a:p>
            <a:pPr marL="0" indent="0" algn="l">
              <a:lnSpc>
                <a:spcPts val="1750"/>
              </a:lnSpc>
              <a:buNone/>
            </a:pPr>
            <a:r>
              <a:rPr lang="en-US" sz="1400" b="1" dirty="0">
                <a:solidFill>
                  <a:srgbClr val="FFB393"/>
                </a:solidFill>
                <a:latin typeface="Century" panose="02040604050505020304" pitchFamily="18" charset="0"/>
                <a:ea typeface="Brygada 1918 Bold" pitchFamily="34" charset="-122"/>
                <a:cs typeface="Brygada 1918 Bold" pitchFamily="34" charset="-120"/>
              </a:rPr>
              <a:t>Key Insights &amp; Recommendations</a:t>
            </a:r>
            <a:endParaRPr lang="en-US" sz="1400" dirty="0">
              <a:latin typeface="Century" panose="02040604050505020304" pitchFamily="18" charset="0"/>
            </a:endParaRPr>
          </a:p>
        </p:txBody>
      </p:sp>
      <p:sp>
        <p:nvSpPr>
          <p:cNvPr id="16" name="Text 12"/>
          <p:cNvSpPr/>
          <p:nvPr/>
        </p:nvSpPr>
        <p:spPr>
          <a:xfrm>
            <a:off x="6134695" y="4406741"/>
            <a:ext cx="7781925" cy="428625"/>
          </a:xfrm>
          <a:prstGeom prst="rect">
            <a:avLst/>
          </a:prstGeom>
          <a:noFill/>
          <a:ln/>
        </p:spPr>
        <p:txBody>
          <a:bodyPr wrap="square" lIns="0" tIns="0" rIns="0" bIns="0" rtlCol="0" anchor="t"/>
          <a:lstStyle/>
          <a:p>
            <a:pPr marL="0" indent="0" algn="l">
              <a:lnSpc>
                <a:spcPts val="1650"/>
              </a:lnSpc>
              <a:buNone/>
            </a:pPr>
            <a:r>
              <a:rPr lang="en-US" sz="1050" dirty="0">
                <a:solidFill>
                  <a:srgbClr val="F4CAB8"/>
                </a:solidFill>
                <a:latin typeface="Montserrat Medium" pitchFamily="34" charset="0"/>
                <a:ea typeface="Montserrat Medium" pitchFamily="34" charset="-122"/>
                <a:cs typeface="Montserrat Medium" pitchFamily="34" charset="-120"/>
              </a:rPr>
              <a:t>The top-selling products indicate a strong demand across diverse segments: high-end enthusiasts (fat bikes) and everyday commuters (townie bikes), alongside premium mountain bikes.</a:t>
            </a:r>
            <a:endParaRPr lang="en-US" sz="1050" dirty="0"/>
          </a:p>
        </p:txBody>
      </p:sp>
      <p:sp>
        <p:nvSpPr>
          <p:cNvPr id="17" name="Text 13"/>
          <p:cNvSpPr/>
          <p:nvPr/>
        </p:nvSpPr>
        <p:spPr>
          <a:xfrm>
            <a:off x="6134695" y="4955858"/>
            <a:ext cx="7781925" cy="214312"/>
          </a:xfrm>
          <a:prstGeom prst="rect">
            <a:avLst/>
          </a:prstGeom>
          <a:noFill/>
          <a:ln/>
        </p:spPr>
        <p:txBody>
          <a:bodyPr wrap="none" lIns="0" tIns="0" rIns="0" bIns="0" rtlCol="0" anchor="t"/>
          <a:lstStyle/>
          <a:p>
            <a:pPr marL="342900" indent="-342900" algn="l">
              <a:lnSpc>
                <a:spcPts val="1650"/>
              </a:lnSpc>
              <a:buSzPct val="100000"/>
              <a:buChar char="•"/>
            </a:pPr>
            <a:r>
              <a:rPr lang="en-US" sz="1050" b="1" dirty="0">
                <a:solidFill>
                  <a:srgbClr val="F4CAB8"/>
                </a:solidFill>
                <a:latin typeface="Montserrat Medium" pitchFamily="34" charset="0"/>
                <a:ea typeface="Montserrat Medium" pitchFamily="34" charset="-122"/>
                <a:cs typeface="Montserrat Medium" pitchFamily="34" charset="-120"/>
              </a:rPr>
              <a:t>Diverse Market Appeal:</a:t>
            </a:r>
            <a:r>
              <a:rPr lang="en-US" sz="1050" dirty="0">
                <a:solidFill>
                  <a:srgbClr val="F4CAB8"/>
                </a:solidFill>
                <a:latin typeface="Montserrat Medium" pitchFamily="34" charset="0"/>
                <a:ea typeface="Montserrat Medium" pitchFamily="34" charset="-122"/>
                <a:cs typeface="Montserrat Medium" pitchFamily="34" charset="-120"/>
              </a:rPr>
              <a:t> Cater to both niche high-performance segments and broader casual riding markets.</a:t>
            </a:r>
            <a:endParaRPr lang="en-US" sz="1050" dirty="0"/>
          </a:p>
        </p:txBody>
      </p:sp>
      <p:sp>
        <p:nvSpPr>
          <p:cNvPr id="18" name="Text 14"/>
          <p:cNvSpPr/>
          <p:nvPr/>
        </p:nvSpPr>
        <p:spPr>
          <a:xfrm>
            <a:off x="6134695" y="5216962"/>
            <a:ext cx="7781925" cy="214312"/>
          </a:xfrm>
          <a:prstGeom prst="rect">
            <a:avLst/>
          </a:prstGeom>
          <a:noFill/>
          <a:ln/>
        </p:spPr>
        <p:txBody>
          <a:bodyPr wrap="none" lIns="0" tIns="0" rIns="0" bIns="0" rtlCol="0" anchor="t"/>
          <a:lstStyle/>
          <a:p>
            <a:pPr marL="342900" indent="-342900" algn="l">
              <a:lnSpc>
                <a:spcPts val="1650"/>
              </a:lnSpc>
              <a:buSzPct val="100000"/>
              <a:buChar char="•"/>
            </a:pPr>
            <a:r>
              <a:rPr lang="en-US" sz="1050" b="1" dirty="0">
                <a:solidFill>
                  <a:srgbClr val="F4CAB8"/>
                </a:solidFill>
                <a:latin typeface="Montserrat Medium" pitchFamily="34" charset="0"/>
                <a:ea typeface="Montserrat Medium" pitchFamily="34" charset="-122"/>
                <a:cs typeface="Montserrat Medium" pitchFamily="34" charset="-120"/>
              </a:rPr>
              <a:t>Targeted Inventory:</a:t>
            </a:r>
            <a:r>
              <a:rPr lang="en-US" sz="1050" dirty="0">
                <a:solidFill>
                  <a:srgbClr val="F4CAB8"/>
                </a:solidFill>
                <a:latin typeface="Montserrat Medium" pitchFamily="34" charset="0"/>
                <a:ea typeface="Montserrat Medium" pitchFamily="34" charset="-122"/>
                <a:cs typeface="Montserrat Medium" pitchFamily="34" charset="-120"/>
              </a:rPr>
              <a:t> Ensure consistent stock for these proven sellers to avoid lost sales.</a:t>
            </a:r>
            <a:endParaRPr lang="en-US" sz="1050" dirty="0"/>
          </a:p>
        </p:txBody>
      </p:sp>
      <p:sp>
        <p:nvSpPr>
          <p:cNvPr id="19" name="Text 15"/>
          <p:cNvSpPr/>
          <p:nvPr/>
        </p:nvSpPr>
        <p:spPr>
          <a:xfrm>
            <a:off x="6134695" y="5478066"/>
            <a:ext cx="7781925" cy="214312"/>
          </a:xfrm>
          <a:prstGeom prst="rect">
            <a:avLst/>
          </a:prstGeom>
          <a:noFill/>
          <a:ln/>
        </p:spPr>
        <p:txBody>
          <a:bodyPr wrap="none" lIns="0" tIns="0" rIns="0" bIns="0" rtlCol="0" anchor="t"/>
          <a:lstStyle/>
          <a:p>
            <a:pPr marL="342900" indent="-342900" algn="l">
              <a:lnSpc>
                <a:spcPts val="1650"/>
              </a:lnSpc>
              <a:buSzPct val="100000"/>
              <a:buChar char="•"/>
            </a:pPr>
            <a:r>
              <a:rPr lang="en-US" sz="1050" b="1" dirty="0">
                <a:solidFill>
                  <a:srgbClr val="F4CAB8"/>
                </a:solidFill>
                <a:latin typeface="Montserrat Medium" pitchFamily="34" charset="0"/>
                <a:ea typeface="Montserrat Medium" pitchFamily="34" charset="-122"/>
                <a:cs typeface="Montserrat Medium" pitchFamily="34" charset="-120"/>
              </a:rPr>
              <a:t>Promotional Focus:</a:t>
            </a:r>
            <a:r>
              <a:rPr lang="en-US" sz="1050" dirty="0">
                <a:solidFill>
                  <a:srgbClr val="F4CAB8"/>
                </a:solidFill>
                <a:latin typeface="Montserrat Medium" pitchFamily="34" charset="0"/>
                <a:ea typeface="Montserrat Medium" pitchFamily="34" charset="-122"/>
                <a:cs typeface="Montserrat Medium" pitchFamily="34" charset="-120"/>
              </a:rPr>
              <a:t> Highlight features that appeal to each product's core demographic in marketing efforts.</a:t>
            </a:r>
            <a:endParaRPr lang="en-US" sz="1050" dirty="0"/>
          </a:p>
        </p:txBody>
      </p:sp>
      <p:sp>
        <p:nvSpPr>
          <p:cNvPr id="20" name="Text 16"/>
          <p:cNvSpPr/>
          <p:nvPr/>
        </p:nvSpPr>
        <p:spPr>
          <a:xfrm>
            <a:off x="6134695" y="5739170"/>
            <a:ext cx="7781925" cy="428625"/>
          </a:xfrm>
          <a:prstGeom prst="rect">
            <a:avLst/>
          </a:prstGeom>
          <a:noFill/>
          <a:ln/>
        </p:spPr>
        <p:txBody>
          <a:bodyPr wrap="square" lIns="0" tIns="0" rIns="0" bIns="0" rtlCol="0" anchor="t"/>
          <a:lstStyle/>
          <a:p>
            <a:pPr marL="342900" indent="-342900" algn="l">
              <a:lnSpc>
                <a:spcPts val="1650"/>
              </a:lnSpc>
              <a:buSzPct val="100000"/>
              <a:buChar char="•"/>
            </a:pPr>
            <a:r>
              <a:rPr lang="en-US" sz="1050" b="1" dirty="0">
                <a:solidFill>
                  <a:srgbClr val="F4CAB8"/>
                </a:solidFill>
                <a:latin typeface="Montserrat Medium" pitchFamily="34" charset="0"/>
                <a:ea typeface="Montserrat Medium" pitchFamily="34" charset="-122"/>
                <a:cs typeface="Montserrat Medium" pitchFamily="34" charset="-120"/>
              </a:rPr>
              <a:t>Growth Opportunities:</a:t>
            </a:r>
            <a:r>
              <a:rPr lang="en-US" sz="1050" dirty="0">
                <a:solidFill>
                  <a:srgbClr val="F4CAB8"/>
                </a:solidFill>
                <a:latin typeface="Montserrat Medium" pitchFamily="34" charset="0"/>
                <a:ea typeface="Montserrat Medium" pitchFamily="34" charset="-122"/>
                <a:cs typeface="Montserrat Medium" pitchFamily="34" charset="-120"/>
              </a:rPr>
              <a:t> Explore expanding offerings in comfortable, commuter-friendly bicycles and specialized adventure bikes.</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60" y="724376"/>
            <a:ext cx="7645479" cy="1213247"/>
          </a:xfrm>
          <a:prstGeom prst="rect">
            <a:avLst/>
          </a:prstGeom>
          <a:noFill/>
          <a:ln/>
        </p:spPr>
        <p:txBody>
          <a:bodyPr wrap="square" lIns="0" tIns="0" rIns="0" bIns="0" rtlCol="0" anchor="t"/>
          <a:lstStyle/>
          <a:p>
            <a:pPr marL="0" indent="0" algn="l">
              <a:lnSpc>
                <a:spcPts val="4750"/>
              </a:lnSpc>
              <a:buNone/>
            </a:pPr>
            <a:r>
              <a:rPr lang="en-US" sz="3800" b="1" dirty="0">
                <a:solidFill>
                  <a:srgbClr val="FFB393"/>
                </a:solidFill>
                <a:latin typeface="Century" panose="02040604050505020304" pitchFamily="18" charset="0"/>
                <a:ea typeface="Brygada 1918 Bold" pitchFamily="34" charset="-122"/>
                <a:cs typeface="Brygada 1918 Bold" pitchFamily="34" charset="-120"/>
              </a:rPr>
              <a:t>Cross-Category Customer Champions</a:t>
            </a:r>
            <a:endParaRPr lang="en-US" sz="3800" dirty="0">
              <a:latin typeface="Century" panose="02040604050505020304" pitchFamily="18" charset="0"/>
            </a:endParaRPr>
          </a:p>
        </p:txBody>
      </p:sp>
      <p:sp>
        <p:nvSpPr>
          <p:cNvPr id="4" name="Text 1"/>
          <p:cNvSpPr/>
          <p:nvPr/>
        </p:nvSpPr>
        <p:spPr>
          <a:xfrm>
            <a:off x="749260" y="2210514"/>
            <a:ext cx="7645479" cy="873681"/>
          </a:xfrm>
          <a:prstGeom prst="rect">
            <a:avLst/>
          </a:prstGeom>
          <a:noFill/>
          <a:ln/>
        </p:spPr>
        <p:txBody>
          <a:bodyPr wrap="square" lIns="0" tIns="0" rIns="0" bIns="0" rtlCol="0" anchor="t"/>
          <a:lstStyle/>
          <a:p>
            <a:pPr marL="0" indent="0" algn="l">
              <a:lnSpc>
                <a:spcPts val="2250"/>
              </a:lnSpc>
              <a:buNone/>
            </a:pPr>
            <a:r>
              <a:rPr lang="en-US" sz="1400" dirty="0">
                <a:solidFill>
                  <a:srgbClr val="F4CAB8"/>
                </a:solidFill>
                <a:latin typeface="Montserrat Medium" pitchFamily="34" charset="0"/>
                <a:ea typeface="Montserrat Medium" pitchFamily="34" charset="-122"/>
                <a:cs typeface="Montserrat Medium" pitchFamily="34" charset="-120"/>
              </a:rPr>
              <a:t>Customers who purchase across all product categories represent the most valuable, engaged segment—demonstrating brand loyalty and diverse cycling interests that warrant VIP treatment and targeted retention strategies.</a:t>
            </a:r>
            <a:endParaRPr lang="en-US" sz="1400" dirty="0"/>
          </a:p>
        </p:txBody>
      </p:sp>
      <p:pic>
        <p:nvPicPr>
          <p:cNvPr id="5" name="Image 1" descr="preencoded.png"/>
          <p:cNvPicPr>
            <a:picLocks noChangeAspect="1"/>
          </p:cNvPicPr>
          <p:nvPr/>
        </p:nvPicPr>
        <p:blipFill>
          <a:blip r:embed="rId4"/>
          <a:stretch>
            <a:fillRect/>
          </a:stretch>
        </p:blipFill>
        <p:spPr>
          <a:xfrm>
            <a:off x="749260" y="3493532"/>
            <a:ext cx="3748207" cy="2478405"/>
          </a:xfrm>
          <a:prstGeom prst="rect">
            <a:avLst/>
          </a:prstGeom>
        </p:spPr>
      </p:pic>
      <p:sp>
        <p:nvSpPr>
          <p:cNvPr id="6" name="Text 2"/>
          <p:cNvSpPr/>
          <p:nvPr/>
        </p:nvSpPr>
        <p:spPr>
          <a:xfrm>
            <a:off x="749260" y="6176605"/>
            <a:ext cx="4409718" cy="1164908"/>
          </a:xfrm>
          <a:prstGeom prst="rect">
            <a:avLst/>
          </a:prstGeom>
          <a:noFill/>
          <a:ln/>
        </p:spPr>
        <p:txBody>
          <a:bodyPr wrap="square" lIns="0" tIns="0" rIns="0" bIns="0" rtlCol="0" anchor="t"/>
          <a:lstStyle/>
          <a:p>
            <a:pPr marL="0" indent="0" algn="l">
              <a:lnSpc>
                <a:spcPts val="2250"/>
              </a:lnSpc>
              <a:buNone/>
            </a:pPr>
            <a:r>
              <a:rPr lang="en-US" sz="1400" dirty="0">
                <a:solidFill>
                  <a:srgbClr val="F4CAB8"/>
                </a:solidFill>
                <a:latin typeface="Montserrat Medium" pitchFamily="34" charset="0"/>
                <a:ea typeface="Montserrat Medium" pitchFamily="34" charset="-122"/>
                <a:cs typeface="Montserrat Medium" pitchFamily="34" charset="-120"/>
              </a:rPr>
              <a:t>The query uses EXISTS clauses to identify customers with purchases spanning every product category, filtering for true multi-category buyers.</a:t>
            </a:r>
            <a:endParaRPr lang="en-US" sz="1400" dirty="0"/>
          </a:p>
        </p:txBody>
      </p:sp>
      <p:pic>
        <p:nvPicPr>
          <p:cNvPr id="7" name="Image 2" descr="preencoded.png"/>
          <p:cNvPicPr>
            <a:picLocks noChangeAspect="1"/>
          </p:cNvPicPr>
          <p:nvPr/>
        </p:nvPicPr>
        <p:blipFill>
          <a:blip r:embed="rId5"/>
          <a:stretch>
            <a:fillRect/>
          </a:stretch>
        </p:blipFill>
        <p:spPr>
          <a:xfrm>
            <a:off x="5610463" y="3493532"/>
            <a:ext cx="2372916" cy="657582"/>
          </a:xfrm>
          <a:prstGeom prst="rect">
            <a:avLst/>
          </a:prstGeom>
        </p:spPr>
      </p:pic>
      <p:sp>
        <p:nvSpPr>
          <p:cNvPr id="8" name="Text 3"/>
          <p:cNvSpPr/>
          <p:nvPr/>
        </p:nvSpPr>
        <p:spPr>
          <a:xfrm>
            <a:off x="5610463" y="4355783"/>
            <a:ext cx="2791778" cy="1747361"/>
          </a:xfrm>
          <a:prstGeom prst="rect">
            <a:avLst/>
          </a:prstGeom>
          <a:noFill/>
          <a:ln/>
        </p:spPr>
        <p:txBody>
          <a:bodyPr wrap="square" lIns="0" tIns="0" rIns="0" bIns="0" rtlCol="0" anchor="t"/>
          <a:lstStyle/>
          <a:p>
            <a:pPr marL="0" indent="0" algn="l">
              <a:lnSpc>
                <a:spcPts val="2250"/>
              </a:lnSpc>
              <a:buNone/>
            </a:pPr>
            <a:r>
              <a:rPr lang="en-US" sz="1400" b="1" dirty="0">
                <a:solidFill>
                  <a:srgbClr val="FFB393"/>
                </a:solidFill>
                <a:latin typeface="Montserrat Medium" pitchFamily="34" charset="0"/>
                <a:ea typeface="Montserrat Medium" pitchFamily="34" charset="-122"/>
                <a:cs typeface="Montserrat Medium" pitchFamily="34" charset="-120"/>
              </a:rPr>
              <a:t>Only 1 customers</a:t>
            </a:r>
            <a:r>
              <a:rPr lang="en-US" sz="1400" dirty="0">
                <a:solidFill>
                  <a:srgbClr val="F4CAB8"/>
                </a:solidFill>
                <a:latin typeface="Montserrat Medium" pitchFamily="34" charset="0"/>
                <a:ea typeface="Montserrat Medium" pitchFamily="34" charset="-122"/>
                <a:cs typeface="Montserrat Medium" pitchFamily="34" charset="-120"/>
              </a:rPr>
              <a:t> have ordered from all categories, representing an extremely rare and valuable customer profile worth studying and nurturing.</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986</Words>
  <Application>Microsoft Office PowerPoint</Application>
  <PresentationFormat>Custom</PresentationFormat>
  <Paragraphs>88</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Brygada 1918 Bold</vt:lpstr>
      <vt:lpstr>Arial</vt:lpstr>
      <vt:lpstr>Montserrat Medium</vt:lpstr>
      <vt:lpstr>Century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Shivam Dhunotiya</dc:creator>
  <cp:lastModifiedBy>Shivam Dhunotiya</cp:lastModifiedBy>
  <cp:revision>3</cp:revision>
  <dcterms:created xsi:type="dcterms:W3CDTF">2025-12-09T17:44:02Z</dcterms:created>
  <dcterms:modified xsi:type="dcterms:W3CDTF">2025-12-09T18:39:40Z</dcterms:modified>
</cp:coreProperties>
</file>